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5" r:id="rId3"/>
  </p:sldMasterIdLst>
  <p:notesMasterIdLst>
    <p:notesMasterId r:id="rId57"/>
  </p:notesMasterIdLst>
  <p:sldIdLst>
    <p:sldId id="291" r:id="rId4"/>
    <p:sldId id="282" r:id="rId5"/>
    <p:sldId id="300" r:id="rId6"/>
    <p:sldId id="309" r:id="rId7"/>
    <p:sldId id="307" r:id="rId8"/>
    <p:sldId id="306" r:id="rId9"/>
    <p:sldId id="257" r:id="rId10"/>
    <p:sldId id="325" r:id="rId11"/>
    <p:sldId id="310" r:id="rId12"/>
    <p:sldId id="326" r:id="rId13"/>
    <p:sldId id="311" r:id="rId14"/>
    <p:sldId id="314" r:id="rId15"/>
    <p:sldId id="315" r:id="rId16"/>
    <p:sldId id="317" r:id="rId17"/>
    <p:sldId id="318" r:id="rId18"/>
    <p:sldId id="319" r:id="rId19"/>
    <p:sldId id="320" r:id="rId20"/>
    <p:sldId id="321" r:id="rId21"/>
    <p:sldId id="322" r:id="rId22"/>
    <p:sldId id="323" r:id="rId23"/>
    <p:sldId id="316" r:id="rId24"/>
    <p:sldId id="324" r:id="rId25"/>
    <p:sldId id="301" r:id="rId26"/>
    <p:sldId id="313" r:id="rId27"/>
    <p:sldId id="302" r:id="rId28"/>
    <p:sldId id="303" r:id="rId29"/>
    <p:sldId id="304" r:id="rId30"/>
    <p:sldId id="305" r:id="rId31"/>
    <p:sldId id="327" r:id="rId32"/>
    <p:sldId id="329" r:id="rId33"/>
    <p:sldId id="331" r:id="rId34"/>
    <p:sldId id="330" r:id="rId35"/>
    <p:sldId id="332" r:id="rId36"/>
    <p:sldId id="328" r:id="rId37"/>
    <p:sldId id="335" r:id="rId38"/>
    <p:sldId id="333" r:id="rId39"/>
    <p:sldId id="334" r:id="rId40"/>
    <p:sldId id="281" r:id="rId41"/>
    <p:sldId id="283" r:id="rId42"/>
    <p:sldId id="284" r:id="rId43"/>
    <p:sldId id="288" r:id="rId44"/>
    <p:sldId id="289" r:id="rId45"/>
    <p:sldId id="290" r:id="rId46"/>
    <p:sldId id="292" r:id="rId47"/>
    <p:sldId id="286" r:id="rId48"/>
    <p:sldId id="293" r:id="rId49"/>
    <p:sldId id="294" r:id="rId50"/>
    <p:sldId id="295" r:id="rId51"/>
    <p:sldId id="336" r:id="rId52"/>
    <p:sldId id="339" r:id="rId53"/>
    <p:sldId id="340" r:id="rId54"/>
    <p:sldId id="342" r:id="rId55"/>
    <p:sldId id="264" r:id="rId56"/>
  </p:sldIdLst>
  <p:sldSz cx="12192000" cy="6858000"/>
  <p:notesSz cx="6858000" cy="9144000"/>
  <p:embeddedFontLst>
    <p:embeddedFont>
      <p:font typeface="Arial Black" panose="020B0A04020102020204" pitchFamily="34" charset="0"/>
      <p:regular r:id="rId58"/>
      <p:bold r:id="rId59"/>
    </p:embeddedFont>
    <p:embeddedFont>
      <p:font typeface="Calibri" panose="020F050202020403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
      <p:font typeface="Lato Light"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9EBbUaCPTE5XhBpC5mdtFCz+nV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799" autoAdjust="0"/>
  </p:normalViewPr>
  <p:slideViewPr>
    <p:cSldViewPr snapToGrid="0">
      <p:cViewPr varScale="1">
        <p:scale>
          <a:sx n="113" d="100"/>
          <a:sy n="113" d="100"/>
        </p:scale>
        <p:origin x="48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font" Target="fonts/font9.fntdata"/><Relationship Id="rId74"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a:t>
            </a:fld>
            <a:endParaRPr/>
          </a:p>
        </p:txBody>
      </p:sp>
    </p:spTree>
    <p:extLst>
      <p:ext uri="{BB962C8B-B14F-4D97-AF65-F5344CB8AC3E}">
        <p14:creationId xmlns:p14="http://schemas.microsoft.com/office/powerpoint/2010/main" val="838326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Signed by 189 countries in 2000, the MDGs were</a:t>
            </a:r>
            <a:r>
              <a:rPr lang="en-US" sz="1200" b="0" i="0" u="none" strike="noStrike" cap="none" baseline="0" dirty="0" smtClean="0">
                <a:solidFill>
                  <a:schemeClr val="dk1"/>
                </a:solidFill>
                <a:effectLst/>
                <a:latin typeface="Calibri"/>
                <a:ea typeface="Calibri"/>
                <a:cs typeface="Calibri"/>
                <a:sym typeface="Calibri"/>
              </a:rPr>
              <a:t> a</a:t>
            </a:r>
            <a:r>
              <a:rPr lang="en-US" sz="1200" b="0" i="0" u="none" strike="noStrike" cap="none" dirty="0" smtClean="0">
                <a:solidFill>
                  <a:schemeClr val="dk1"/>
                </a:solidFill>
                <a:effectLst/>
                <a:latin typeface="Calibri"/>
                <a:ea typeface="Calibri"/>
                <a:cs typeface="Calibri"/>
                <a:sym typeface="Calibri"/>
              </a:rPr>
              <a:t> framework of 8 goals, 18 targets and 48 indicators. Substantial progress has been made regarding the MDGs. The world has already realized the first MDG of halving the extreme poverty rate by 2015.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a:t>
            </a:fld>
            <a:endParaRPr/>
          </a:p>
        </p:txBody>
      </p:sp>
    </p:spTree>
    <p:extLst>
      <p:ext uri="{BB962C8B-B14F-4D97-AF65-F5344CB8AC3E}">
        <p14:creationId xmlns:p14="http://schemas.microsoft.com/office/powerpoint/2010/main" val="2634943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a:t>
            </a:fld>
            <a:endParaRPr/>
          </a:p>
        </p:txBody>
      </p:sp>
    </p:spTree>
    <p:extLst>
      <p:ext uri="{BB962C8B-B14F-4D97-AF65-F5344CB8AC3E}">
        <p14:creationId xmlns:p14="http://schemas.microsoft.com/office/powerpoint/2010/main" val="2812702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extLst>
      <p:ext uri="{BB962C8B-B14F-4D97-AF65-F5344CB8AC3E}">
        <p14:creationId xmlns:p14="http://schemas.microsoft.com/office/powerpoint/2010/main" val="115318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a:t>
            </a:fld>
            <a:endParaRPr/>
          </a:p>
        </p:txBody>
      </p:sp>
    </p:spTree>
    <p:extLst>
      <p:ext uri="{BB962C8B-B14F-4D97-AF65-F5344CB8AC3E}">
        <p14:creationId xmlns:p14="http://schemas.microsoft.com/office/powerpoint/2010/main" val="1289857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extLst>
      <p:ext uri="{BB962C8B-B14F-4D97-AF65-F5344CB8AC3E}">
        <p14:creationId xmlns:p14="http://schemas.microsoft.com/office/powerpoint/2010/main" val="2993614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extLst>
      <p:ext uri="{BB962C8B-B14F-4D97-AF65-F5344CB8AC3E}">
        <p14:creationId xmlns:p14="http://schemas.microsoft.com/office/powerpoint/2010/main" val="372925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extLst>
      <p:ext uri="{BB962C8B-B14F-4D97-AF65-F5344CB8AC3E}">
        <p14:creationId xmlns:p14="http://schemas.microsoft.com/office/powerpoint/2010/main" val="282578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extLst>
      <p:ext uri="{BB962C8B-B14F-4D97-AF65-F5344CB8AC3E}">
        <p14:creationId xmlns:p14="http://schemas.microsoft.com/office/powerpoint/2010/main" val="1624344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extLst>
      <p:ext uri="{BB962C8B-B14F-4D97-AF65-F5344CB8AC3E}">
        <p14:creationId xmlns:p14="http://schemas.microsoft.com/office/powerpoint/2010/main" val="4107348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extLst>
      <p:ext uri="{BB962C8B-B14F-4D97-AF65-F5344CB8AC3E}">
        <p14:creationId xmlns:p14="http://schemas.microsoft.com/office/powerpoint/2010/main" val="295760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extLst>
      <p:ext uri="{BB962C8B-B14F-4D97-AF65-F5344CB8AC3E}">
        <p14:creationId xmlns:p14="http://schemas.microsoft.com/office/powerpoint/2010/main" val="840894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extLst>
      <p:ext uri="{BB962C8B-B14F-4D97-AF65-F5344CB8AC3E}">
        <p14:creationId xmlns:p14="http://schemas.microsoft.com/office/powerpoint/2010/main" val="341241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extLst>
      <p:ext uri="{BB962C8B-B14F-4D97-AF65-F5344CB8AC3E}">
        <p14:creationId xmlns:p14="http://schemas.microsoft.com/office/powerpoint/2010/main" val="30640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extLst>
      <p:ext uri="{BB962C8B-B14F-4D97-AF65-F5344CB8AC3E}">
        <p14:creationId xmlns:p14="http://schemas.microsoft.com/office/powerpoint/2010/main" val="3559180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extLst>
      <p:ext uri="{BB962C8B-B14F-4D97-AF65-F5344CB8AC3E}">
        <p14:creationId xmlns:p14="http://schemas.microsoft.com/office/powerpoint/2010/main" val="273062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Both the green and the digital transitions are political priorities of the</a:t>
            </a:r>
            <a:r>
              <a:rPr lang="en-US" sz="1200" b="0" i="0" u="none" strike="noStrike" cap="none" baseline="0" dirty="0" smtClean="0">
                <a:solidFill>
                  <a:schemeClr val="dk1"/>
                </a:solidFill>
                <a:effectLst/>
                <a:latin typeface="Calibri"/>
                <a:ea typeface="Calibri"/>
                <a:cs typeface="Calibri"/>
                <a:sym typeface="Calibri"/>
              </a:rPr>
              <a:t> policymaker</a:t>
            </a:r>
            <a:r>
              <a:rPr lang="en-US" sz="1200" b="0" i="0" u="none" strike="noStrike" cap="none" dirty="0" smtClean="0">
                <a:solidFill>
                  <a:schemeClr val="dk1"/>
                </a:solidFill>
                <a:effectLst/>
                <a:latin typeface="Calibri"/>
                <a:ea typeface="Calibri"/>
                <a:cs typeface="Calibri"/>
                <a:sym typeface="Calibri"/>
              </a:rPr>
              <a:t> that will shape our future in the long-term. While these two simultaneous, or ‘twin’, transitions, can reinforce each other in many areas, they are not automatically aligned. For example, digital technologies have substantial environmental footprints that go against the targets of the green transition. This is why a proactive and integrative approach to managing the twin transitions is important to ensure their successful implementation. </a:t>
            </a: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extLst>
      <p:ext uri="{BB962C8B-B14F-4D97-AF65-F5344CB8AC3E}">
        <p14:creationId xmlns:p14="http://schemas.microsoft.com/office/powerpoint/2010/main" val="1875246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26</a:t>
            </a:fld>
            <a:endParaRPr/>
          </a:p>
        </p:txBody>
      </p:sp>
    </p:spTree>
    <p:extLst>
      <p:ext uri="{BB962C8B-B14F-4D97-AF65-F5344CB8AC3E}">
        <p14:creationId xmlns:p14="http://schemas.microsoft.com/office/powerpoint/2010/main" val="4176357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27</a:t>
            </a:fld>
            <a:endParaRPr/>
          </a:p>
        </p:txBody>
      </p:sp>
    </p:spTree>
    <p:extLst>
      <p:ext uri="{BB962C8B-B14F-4D97-AF65-F5344CB8AC3E}">
        <p14:creationId xmlns:p14="http://schemas.microsoft.com/office/powerpoint/2010/main" val="4049461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28</a:t>
            </a:fld>
            <a:endParaRPr/>
          </a:p>
        </p:txBody>
      </p:sp>
    </p:spTree>
    <p:extLst>
      <p:ext uri="{BB962C8B-B14F-4D97-AF65-F5344CB8AC3E}">
        <p14:creationId xmlns:p14="http://schemas.microsoft.com/office/powerpoint/2010/main" val="108119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29</a:t>
            </a:fld>
            <a:endParaRPr/>
          </a:p>
        </p:txBody>
      </p:sp>
    </p:spTree>
    <p:extLst>
      <p:ext uri="{BB962C8B-B14F-4D97-AF65-F5344CB8AC3E}">
        <p14:creationId xmlns:p14="http://schemas.microsoft.com/office/powerpoint/2010/main" val="1743909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30</a:t>
            </a:fld>
            <a:endParaRPr/>
          </a:p>
        </p:txBody>
      </p:sp>
    </p:spTree>
    <p:extLst>
      <p:ext uri="{BB962C8B-B14F-4D97-AF65-F5344CB8AC3E}">
        <p14:creationId xmlns:p14="http://schemas.microsoft.com/office/powerpoint/2010/main" val="9861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extLst>
      <p:ext uri="{BB962C8B-B14F-4D97-AF65-F5344CB8AC3E}">
        <p14:creationId xmlns:p14="http://schemas.microsoft.com/office/powerpoint/2010/main" val="347024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31</a:t>
            </a:fld>
            <a:endParaRPr/>
          </a:p>
        </p:txBody>
      </p:sp>
    </p:spTree>
    <p:extLst>
      <p:ext uri="{BB962C8B-B14F-4D97-AF65-F5344CB8AC3E}">
        <p14:creationId xmlns:p14="http://schemas.microsoft.com/office/powerpoint/2010/main" val="396357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32</a:t>
            </a:fld>
            <a:endParaRPr/>
          </a:p>
        </p:txBody>
      </p:sp>
    </p:spTree>
    <p:extLst>
      <p:ext uri="{BB962C8B-B14F-4D97-AF65-F5344CB8AC3E}">
        <p14:creationId xmlns:p14="http://schemas.microsoft.com/office/powerpoint/2010/main" val="3518537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33</a:t>
            </a:fld>
            <a:endParaRPr/>
          </a:p>
        </p:txBody>
      </p:sp>
    </p:spTree>
    <p:extLst>
      <p:ext uri="{BB962C8B-B14F-4D97-AF65-F5344CB8AC3E}">
        <p14:creationId xmlns:p14="http://schemas.microsoft.com/office/powerpoint/2010/main" val="2675672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34</a:t>
            </a:fld>
            <a:endParaRPr/>
          </a:p>
        </p:txBody>
      </p:sp>
    </p:spTree>
    <p:extLst>
      <p:ext uri="{BB962C8B-B14F-4D97-AF65-F5344CB8AC3E}">
        <p14:creationId xmlns:p14="http://schemas.microsoft.com/office/powerpoint/2010/main" val="3976205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endParaRPr lang="en-US" sz="1200" dirty="0" smtClean="0">
              <a:solidFill>
                <a:schemeClr val="dk1"/>
              </a:solidFill>
              <a:latin typeface="Lato Light"/>
              <a:ea typeface="Lato Light"/>
              <a:cs typeface="Lato Light"/>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35</a:t>
            </a:fld>
            <a:endParaRPr/>
          </a:p>
        </p:txBody>
      </p:sp>
    </p:spTree>
    <p:extLst>
      <p:ext uri="{BB962C8B-B14F-4D97-AF65-F5344CB8AC3E}">
        <p14:creationId xmlns:p14="http://schemas.microsoft.com/office/powerpoint/2010/main" val="1287886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36</a:t>
            </a:fld>
            <a:endParaRPr/>
          </a:p>
        </p:txBody>
      </p:sp>
    </p:spTree>
    <p:extLst>
      <p:ext uri="{BB962C8B-B14F-4D97-AF65-F5344CB8AC3E}">
        <p14:creationId xmlns:p14="http://schemas.microsoft.com/office/powerpoint/2010/main" val="178795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37</a:t>
            </a:fld>
            <a:endParaRPr/>
          </a:p>
        </p:txBody>
      </p:sp>
    </p:spTree>
    <p:extLst>
      <p:ext uri="{BB962C8B-B14F-4D97-AF65-F5344CB8AC3E}">
        <p14:creationId xmlns:p14="http://schemas.microsoft.com/office/powerpoint/2010/main" val="3185297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38</a:t>
            </a:fld>
            <a:endParaRPr/>
          </a:p>
        </p:txBody>
      </p:sp>
    </p:spTree>
    <p:extLst>
      <p:ext uri="{BB962C8B-B14F-4D97-AF65-F5344CB8AC3E}">
        <p14:creationId xmlns:p14="http://schemas.microsoft.com/office/powerpoint/2010/main" val="3613259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39</a:t>
            </a:fld>
            <a:endParaRPr/>
          </a:p>
        </p:txBody>
      </p:sp>
    </p:spTree>
    <p:extLst>
      <p:ext uri="{BB962C8B-B14F-4D97-AF65-F5344CB8AC3E}">
        <p14:creationId xmlns:p14="http://schemas.microsoft.com/office/powerpoint/2010/main" val="545909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40</a:t>
            </a:fld>
            <a:endParaRPr/>
          </a:p>
        </p:txBody>
      </p:sp>
    </p:spTree>
    <p:extLst>
      <p:ext uri="{BB962C8B-B14F-4D97-AF65-F5344CB8AC3E}">
        <p14:creationId xmlns:p14="http://schemas.microsoft.com/office/powerpoint/2010/main" val="72881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a:t>
            </a:fld>
            <a:endParaRPr/>
          </a:p>
        </p:txBody>
      </p:sp>
    </p:spTree>
    <p:extLst>
      <p:ext uri="{BB962C8B-B14F-4D97-AF65-F5344CB8AC3E}">
        <p14:creationId xmlns:p14="http://schemas.microsoft.com/office/powerpoint/2010/main" val="3815670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41</a:t>
            </a:fld>
            <a:endParaRPr/>
          </a:p>
        </p:txBody>
      </p:sp>
    </p:spTree>
    <p:extLst>
      <p:ext uri="{BB962C8B-B14F-4D97-AF65-F5344CB8AC3E}">
        <p14:creationId xmlns:p14="http://schemas.microsoft.com/office/powerpoint/2010/main" val="1818706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42</a:t>
            </a:fld>
            <a:endParaRPr/>
          </a:p>
        </p:txBody>
      </p:sp>
    </p:spTree>
    <p:extLst>
      <p:ext uri="{BB962C8B-B14F-4D97-AF65-F5344CB8AC3E}">
        <p14:creationId xmlns:p14="http://schemas.microsoft.com/office/powerpoint/2010/main" val="2785089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43</a:t>
            </a:fld>
            <a:endParaRPr/>
          </a:p>
        </p:txBody>
      </p:sp>
    </p:spTree>
    <p:extLst>
      <p:ext uri="{BB962C8B-B14F-4D97-AF65-F5344CB8AC3E}">
        <p14:creationId xmlns:p14="http://schemas.microsoft.com/office/powerpoint/2010/main" val="2644897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44</a:t>
            </a:fld>
            <a:endParaRPr/>
          </a:p>
        </p:txBody>
      </p:sp>
    </p:spTree>
    <p:extLst>
      <p:ext uri="{BB962C8B-B14F-4D97-AF65-F5344CB8AC3E}">
        <p14:creationId xmlns:p14="http://schemas.microsoft.com/office/powerpoint/2010/main" val="4250547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45</a:t>
            </a:fld>
            <a:endParaRPr/>
          </a:p>
        </p:txBody>
      </p:sp>
    </p:spTree>
    <p:extLst>
      <p:ext uri="{BB962C8B-B14F-4D97-AF65-F5344CB8AC3E}">
        <p14:creationId xmlns:p14="http://schemas.microsoft.com/office/powerpoint/2010/main" val="4058875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46</a:t>
            </a:fld>
            <a:endParaRPr/>
          </a:p>
        </p:txBody>
      </p:sp>
    </p:spTree>
    <p:extLst>
      <p:ext uri="{BB962C8B-B14F-4D97-AF65-F5344CB8AC3E}">
        <p14:creationId xmlns:p14="http://schemas.microsoft.com/office/powerpoint/2010/main" val="3403567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47</a:t>
            </a:fld>
            <a:endParaRPr/>
          </a:p>
        </p:txBody>
      </p:sp>
    </p:spTree>
    <p:extLst>
      <p:ext uri="{BB962C8B-B14F-4D97-AF65-F5344CB8AC3E}">
        <p14:creationId xmlns:p14="http://schemas.microsoft.com/office/powerpoint/2010/main" val="424985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48</a:t>
            </a:fld>
            <a:endParaRPr/>
          </a:p>
        </p:txBody>
      </p:sp>
    </p:spTree>
    <p:extLst>
      <p:ext uri="{BB962C8B-B14F-4D97-AF65-F5344CB8AC3E}">
        <p14:creationId xmlns:p14="http://schemas.microsoft.com/office/powerpoint/2010/main" val="1389407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49</a:t>
            </a:fld>
            <a:endParaRPr/>
          </a:p>
        </p:txBody>
      </p:sp>
    </p:spTree>
    <p:extLst>
      <p:ext uri="{BB962C8B-B14F-4D97-AF65-F5344CB8AC3E}">
        <p14:creationId xmlns:p14="http://schemas.microsoft.com/office/powerpoint/2010/main" val="168053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50</a:t>
            </a:fld>
            <a:endParaRPr/>
          </a:p>
        </p:txBody>
      </p:sp>
    </p:spTree>
    <p:extLst>
      <p:ext uri="{BB962C8B-B14F-4D97-AF65-F5344CB8AC3E}">
        <p14:creationId xmlns:p14="http://schemas.microsoft.com/office/powerpoint/2010/main" val="256397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extLst>
      <p:ext uri="{BB962C8B-B14F-4D97-AF65-F5344CB8AC3E}">
        <p14:creationId xmlns:p14="http://schemas.microsoft.com/office/powerpoint/2010/main" val="876080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51</a:t>
            </a:fld>
            <a:endParaRPr/>
          </a:p>
        </p:txBody>
      </p:sp>
    </p:spTree>
    <p:extLst>
      <p:ext uri="{BB962C8B-B14F-4D97-AF65-F5344CB8AC3E}">
        <p14:creationId xmlns:p14="http://schemas.microsoft.com/office/powerpoint/2010/main" val="439887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52</a:t>
            </a:fld>
            <a:endParaRPr/>
          </a:p>
        </p:txBody>
      </p:sp>
    </p:spTree>
    <p:extLst>
      <p:ext uri="{BB962C8B-B14F-4D97-AF65-F5344CB8AC3E}">
        <p14:creationId xmlns:p14="http://schemas.microsoft.com/office/powerpoint/2010/main" val="1546874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extLst>
      <p:ext uri="{BB962C8B-B14F-4D97-AF65-F5344CB8AC3E}">
        <p14:creationId xmlns:p14="http://schemas.microsoft.com/office/powerpoint/2010/main" val="781030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extLst>
      <p:ext uri="{BB962C8B-B14F-4D97-AF65-F5344CB8AC3E}">
        <p14:creationId xmlns:p14="http://schemas.microsoft.com/office/powerpoint/2010/main" val="129926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extLst>
      <p:ext uri="{BB962C8B-B14F-4D97-AF65-F5344CB8AC3E}">
        <p14:creationId xmlns:p14="http://schemas.microsoft.com/office/powerpoint/2010/main" val="3482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e contenuto">
  <p:cSld name="Titolo e contenuto">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bild">
    <p:spTree>
      <p:nvGrpSpPr>
        <p:cNvPr id="1" name=""/>
        <p:cNvGrpSpPr/>
        <p:nvPr/>
      </p:nvGrpSpPr>
      <p:grpSpPr>
        <a:xfrm>
          <a:off x="0" y="0"/>
          <a:ext cx="0" cy="0"/>
          <a:chOff x="0" y="0"/>
          <a:chExt cx="0" cy="0"/>
        </a:xfrm>
      </p:grpSpPr>
      <p:pic>
        <p:nvPicPr>
          <p:cNvPr id="2" name="Bildobjekt 18"/>
          <p:cNvPicPr>
            <a:picLocks noChangeAspect="1" noChangeArrowheads="1"/>
          </p:cNvPicPr>
          <p:nvPr/>
        </p:nvPicPr>
        <p:blipFill>
          <a:blip r:embed="rId2">
            <a:extLst>
              <a:ext uri="{28A0092B-C50C-407E-A947-70E740481C1C}">
                <a14:useLocalDpi xmlns:a14="http://schemas.microsoft.com/office/drawing/2010/main"/>
              </a:ext>
            </a:extLst>
          </a:blip>
          <a:srcRect l="27231" t="40906" r="20988" b="17529"/>
          <a:stretch>
            <a:fillRect/>
          </a:stretch>
        </p:blipFill>
        <p:spPr bwMode="auto">
          <a:xfrm>
            <a:off x="334433" y="3390212"/>
            <a:ext cx="11523135" cy="323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ubrik 1">
            <a:extLst>
              <a:ext uri="{FF2B5EF4-FFF2-40B4-BE49-F238E27FC236}">
                <a16:creationId xmlns:a16="http://schemas.microsoft.com/office/drawing/2014/main" id="{C2E0D84A-3EC1-DD40-8DA6-147FB563C32E}"/>
              </a:ext>
            </a:extLst>
          </p:cNvPr>
          <p:cNvSpPr>
            <a:spLocks noGrp="1"/>
          </p:cNvSpPr>
          <p:nvPr>
            <p:ph type="ctrTitle" hasCustomPrompt="1"/>
          </p:nvPr>
        </p:nvSpPr>
        <p:spPr>
          <a:xfrm>
            <a:off x="612731" y="1439250"/>
            <a:ext cx="10908287" cy="858260"/>
          </a:xfrm>
        </p:spPr>
        <p:txBody>
          <a:bodyPr lIns="90000" anchor="t">
            <a:noAutofit/>
          </a:bodyPr>
          <a:lstStyle>
            <a:lvl1pPr algn="l">
              <a:lnSpc>
                <a:spcPct val="90000"/>
              </a:lnSpc>
              <a:defRPr sz="4800"/>
            </a:lvl1pPr>
          </a:lstStyle>
          <a:p>
            <a:r>
              <a:rPr lang="sv-SE" dirty="0"/>
              <a:t>Klicka för att ändra rubrikformat</a:t>
            </a:r>
            <a:endParaRPr lang="en-GB" dirty="0"/>
          </a:p>
        </p:txBody>
      </p:sp>
      <p:sp>
        <p:nvSpPr>
          <p:cNvPr id="8" name="Underrubrik 2">
            <a:extLst>
              <a:ext uri="{FF2B5EF4-FFF2-40B4-BE49-F238E27FC236}">
                <a16:creationId xmlns:a16="http://schemas.microsoft.com/office/drawing/2014/main" id="{D9708450-9178-2141-98CC-ED5077AF0A7F}"/>
              </a:ext>
            </a:extLst>
          </p:cNvPr>
          <p:cNvSpPr>
            <a:spLocks noGrp="1"/>
          </p:cNvSpPr>
          <p:nvPr>
            <p:ph type="subTitle" idx="1"/>
          </p:nvPr>
        </p:nvSpPr>
        <p:spPr>
          <a:xfrm>
            <a:off x="612731" y="2297510"/>
            <a:ext cx="10908287" cy="948041"/>
          </a:xfrm>
        </p:spPr>
        <p:txBody>
          <a:bodyPr lIns="108000" rIns="90000">
            <a:noAutofit/>
          </a:bodyPr>
          <a:lstStyle>
            <a:lvl1pPr marL="0" indent="0" algn="l">
              <a:lnSpc>
                <a:spcPct val="90000"/>
              </a:lnSpc>
              <a:buNone/>
              <a:defRPr sz="2667">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sv-SE" dirty="0"/>
              <a:t>Klicka här för att ändra mall för underrubrikformat</a:t>
            </a:r>
            <a:endParaRPr lang="en-GB" dirty="0"/>
          </a:p>
        </p:txBody>
      </p:sp>
      <p:grpSp>
        <p:nvGrpSpPr>
          <p:cNvPr id="12" name="Grupp 11">
            <a:extLst>
              <a:ext uri="{FF2B5EF4-FFF2-40B4-BE49-F238E27FC236}">
                <a16:creationId xmlns:a16="http://schemas.microsoft.com/office/drawing/2014/main" id="{E9331F4D-CFBF-B743-B11A-1C8047D3CFBE}"/>
              </a:ext>
            </a:extLst>
          </p:cNvPr>
          <p:cNvGrpSpPr/>
          <p:nvPr userDrawn="1"/>
        </p:nvGrpSpPr>
        <p:grpSpPr>
          <a:xfrm>
            <a:off x="0" y="0"/>
            <a:ext cx="1563707" cy="1574800"/>
            <a:chOff x="0" y="0"/>
            <a:chExt cx="1118774" cy="1126711"/>
          </a:xfrm>
          <a:noFill/>
        </p:grpSpPr>
        <p:pic>
          <p:nvPicPr>
            <p:cNvPr id="13" name="Picture 2">
              <a:extLst>
                <a:ext uri="{FF2B5EF4-FFF2-40B4-BE49-F238E27FC236}">
                  <a16:creationId xmlns:a16="http://schemas.microsoft.com/office/drawing/2014/main" id="{A58F791A-AC82-4241-9571-C01F81F86836}"/>
                </a:ext>
              </a:extLst>
            </p:cNvPr>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38674" y="237964"/>
              <a:ext cx="641393" cy="6497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upp 13">
              <a:extLst>
                <a:ext uri="{FF2B5EF4-FFF2-40B4-BE49-F238E27FC236}">
                  <a16:creationId xmlns:a16="http://schemas.microsoft.com/office/drawing/2014/main" id="{8947ABFC-334D-4740-BE63-0A994ACCB788}"/>
                </a:ext>
              </a:extLst>
            </p:cNvPr>
            <p:cNvGrpSpPr>
              <a:grpSpLocks noChangeAspect="1"/>
            </p:cNvGrpSpPr>
            <p:nvPr/>
          </p:nvGrpSpPr>
          <p:grpSpPr>
            <a:xfrm>
              <a:off x="440017" y="0"/>
              <a:ext cx="238707" cy="238781"/>
              <a:chOff x="2212991" y="4839051"/>
              <a:chExt cx="754419" cy="754653"/>
            </a:xfrm>
            <a:grpFill/>
          </p:grpSpPr>
          <p:sp>
            <p:nvSpPr>
              <p:cNvPr id="52" name="Rektangel 51">
                <a:extLst>
                  <a:ext uri="{FF2B5EF4-FFF2-40B4-BE49-F238E27FC236}">
                    <a16:creationId xmlns:a16="http://schemas.microsoft.com/office/drawing/2014/main" id="{9C1F2ABF-FD0A-7047-8941-99E4FF67871B}"/>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3" name="Rektangel 52">
                <a:extLst>
                  <a:ext uri="{FF2B5EF4-FFF2-40B4-BE49-F238E27FC236}">
                    <a16:creationId xmlns:a16="http://schemas.microsoft.com/office/drawing/2014/main" id="{9F776FDA-E8EC-9045-BD9F-45209E3A805F}"/>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4" name="Rektangel 53">
                <a:extLst>
                  <a:ext uri="{FF2B5EF4-FFF2-40B4-BE49-F238E27FC236}">
                    <a16:creationId xmlns:a16="http://schemas.microsoft.com/office/drawing/2014/main" id="{7024E031-C178-924F-A947-E6AB347889C7}"/>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5" name="Rektangel 54">
                <a:extLst>
                  <a:ext uri="{FF2B5EF4-FFF2-40B4-BE49-F238E27FC236}">
                    <a16:creationId xmlns:a16="http://schemas.microsoft.com/office/drawing/2014/main" id="{9C9F9DC5-A524-D145-9011-37CC11C6EC20}"/>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6" name="Rektangel 55">
                <a:extLst>
                  <a:ext uri="{FF2B5EF4-FFF2-40B4-BE49-F238E27FC236}">
                    <a16:creationId xmlns:a16="http://schemas.microsoft.com/office/drawing/2014/main" id="{64829C5F-978F-D747-8E8C-862213367EDC}"/>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7" name="Rektangel 56">
                <a:extLst>
                  <a:ext uri="{FF2B5EF4-FFF2-40B4-BE49-F238E27FC236}">
                    <a16:creationId xmlns:a16="http://schemas.microsoft.com/office/drawing/2014/main" id="{2B47CF5B-7594-274E-B9E9-81D1789F4950}"/>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8" name="Rektangel 57">
                <a:extLst>
                  <a:ext uri="{FF2B5EF4-FFF2-40B4-BE49-F238E27FC236}">
                    <a16:creationId xmlns:a16="http://schemas.microsoft.com/office/drawing/2014/main" id="{D1A397B8-832C-BE46-B490-8871281D0DD6}"/>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9" name="Rektangel 58">
                <a:extLst>
                  <a:ext uri="{FF2B5EF4-FFF2-40B4-BE49-F238E27FC236}">
                    <a16:creationId xmlns:a16="http://schemas.microsoft.com/office/drawing/2014/main" id="{DE1FD1AF-8E22-CE4C-B838-C310A32D3678}"/>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60" name="Rektangel 59">
                <a:extLst>
                  <a:ext uri="{FF2B5EF4-FFF2-40B4-BE49-F238E27FC236}">
                    <a16:creationId xmlns:a16="http://schemas.microsoft.com/office/drawing/2014/main" id="{1DC6E4F4-0565-C244-8DCD-B715E7E69CD9}"/>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5" name="Grupp 14">
              <a:extLst>
                <a:ext uri="{FF2B5EF4-FFF2-40B4-BE49-F238E27FC236}">
                  <a16:creationId xmlns:a16="http://schemas.microsoft.com/office/drawing/2014/main" id="{40184570-8C9F-D547-BFCF-47EDE34BEABF}"/>
                </a:ext>
              </a:extLst>
            </p:cNvPr>
            <p:cNvGrpSpPr>
              <a:grpSpLocks noChangeAspect="1"/>
            </p:cNvGrpSpPr>
            <p:nvPr/>
          </p:nvGrpSpPr>
          <p:grpSpPr>
            <a:xfrm>
              <a:off x="440017" y="887930"/>
              <a:ext cx="238707" cy="238781"/>
              <a:chOff x="2212991" y="4839051"/>
              <a:chExt cx="754419" cy="754653"/>
            </a:xfrm>
            <a:grpFill/>
          </p:grpSpPr>
          <p:sp>
            <p:nvSpPr>
              <p:cNvPr id="43" name="Rektangel 42">
                <a:extLst>
                  <a:ext uri="{FF2B5EF4-FFF2-40B4-BE49-F238E27FC236}">
                    <a16:creationId xmlns:a16="http://schemas.microsoft.com/office/drawing/2014/main" id="{A61EED33-3876-6C46-A702-773D24B265C3}"/>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4" name="Rektangel 43">
                <a:extLst>
                  <a:ext uri="{FF2B5EF4-FFF2-40B4-BE49-F238E27FC236}">
                    <a16:creationId xmlns:a16="http://schemas.microsoft.com/office/drawing/2014/main" id="{4D8A9A53-2174-6D4A-BBB7-03CDEA7B382A}"/>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5" name="Rektangel 44">
                <a:extLst>
                  <a:ext uri="{FF2B5EF4-FFF2-40B4-BE49-F238E27FC236}">
                    <a16:creationId xmlns:a16="http://schemas.microsoft.com/office/drawing/2014/main" id="{3EF5D968-9105-C94D-BE78-C3D31395CC25}"/>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6" name="Rektangel 45">
                <a:extLst>
                  <a:ext uri="{FF2B5EF4-FFF2-40B4-BE49-F238E27FC236}">
                    <a16:creationId xmlns:a16="http://schemas.microsoft.com/office/drawing/2014/main" id="{EC212671-72CA-9245-919A-6FA7C159FA15}"/>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7" name="Rektangel 46">
                <a:extLst>
                  <a:ext uri="{FF2B5EF4-FFF2-40B4-BE49-F238E27FC236}">
                    <a16:creationId xmlns:a16="http://schemas.microsoft.com/office/drawing/2014/main" id="{3A60D9C3-D2EA-4D42-87B8-128A9096F2C9}"/>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8" name="Rektangel 47">
                <a:extLst>
                  <a:ext uri="{FF2B5EF4-FFF2-40B4-BE49-F238E27FC236}">
                    <a16:creationId xmlns:a16="http://schemas.microsoft.com/office/drawing/2014/main" id="{DE94F348-690F-E540-9093-1C49199F26C1}"/>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9" name="Rektangel 48">
                <a:extLst>
                  <a:ext uri="{FF2B5EF4-FFF2-40B4-BE49-F238E27FC236}">
                    <a16:creationId xmlns:a16="http://schemas.microsoft.com/office/drawing/2014/main" id="{0F47886B-9D67-8945-B978-E3C389995422}"/>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0" name="Rektangel 49">
                <a:extLst>
                  <a:ext uri="{FF2B5EF4-FFF2-40B4-BE49-F238E27FC236}">
                    <a16:creationId xmlns:a16="http://schemas.microsoft.com/office/drawing/2014/main" id="{B6E087E5-ED56-1F44-AB4D-4E5DC58625B2}"/>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51" name="Rektangel 50">
                <a:extLst>
                  <a:ext uri="{FF2B5EF4-FFF2-40B4-BE49-F238E27FC236}">
                    <a16:creationId xmlns:a16="http://schemas.microsoft.com/office/drawing/2014/main" id="{FEAE9DDC-8E15-554D-A9F9-32C9FD821303}"/>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6" name="Grupp 15">
              <a:extLst>
                <a:ext uri="{FF2B5EF4-FFF2-40B4-BE49-F238E27FC236}">
                  <a16:creationId xmlns:a16="http://schemas.microsoft.com/office/drawing/2014/main" id="{BBD191D5-8184-A045-B6FE-5411D0DCF582}"/>
                </a:ext>
              </a:extLst>
            </p:cNvPr>
            <p:cNvGrpSpPr>
              <a:grpSpLocks noChangeAspect="1"/>
            </p:cNvGrpSpPr>
            <p:nvPr/>
          </p:nvGrpSpPr>
          <p:grpSpPr>
            <a:xfrm>
              <a:off x="0" y="443465"/>
              <a:ext cx="238707" cy="238781"/>
              <a:chOff x="2212991" y="4839051"/>
              <a:chExt cx="754419" cy="754653"/>
            </a:xfrm>
            <a:grpFill/>
          </p:grpSpPr>
          <p:sp>
            <p:nvSpPr>
              <p:cNvPr id="27" name="Rektangel 26">
                <a:extLst>
                  <a:ext uri="{FF2B5EF4-FFF2-40B4-BE49-F238E27FC236}">
                    <a16:creationId xmlns:a16="http://schemas.microsoft.com/office/drawing/2014/main" id="{8DFBCE1C-D3B2-5F49-A340-D59567749FAF}"/>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8" name="Rektangel 27">
                <a:extLst>
                  <a:ext uri="{FF2B5EF4-FFF2-40B4-BE49-F238E27FC236}">
                    <a16:creationId xmlns:a16="http://schemas.microsoft.com/office/drawing/2014/main" id="{1A697A31-3F22-3D42-AAC2-3D75D7AB3974}"/>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9" name="Rektangel 28">
                <a:extLst>
                  <a:ext uri="{FF2B5EF4-FFF2-40B4-BE49-F238E27FC236}">
                    <a16:creationId xmlns:a16="http://schemas.microsoft.com/office/drawing/2014/main" id="{1533B9DF-99E0-F148-98DF-1AE4E0DCB229}"/>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0" name="Rektangel 29">
                <a:extLst>
                  <a:ext uri="{FF2B5EF4-FFF2-40B4-BE49-F238E27FC236}">
                    <a16:creationId xmlns:a16="http://schemas.microsoft.com/office/drawing/2014/main" id="{AC0994CB-1562-C84A-BC07-C3E433681627}"/>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8" name="Rektangel 37">
                <a:extLst>
                  <a:ext uri="{FF2B5EF4-FFF2-40B4-BE49-F238E27FC236}">
                    <a16:creationId xmlns:a16="http://schemas.microsoft.com/office/drawing/2014/main" id="{1C45B92F-660A-FE46-AB66-EC8D8127EEE6}"/>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39" name="Rektangel 38">
                <a:extLst>
                  <a:ext uri="{FF2B5EF4-FFF2-40B4-BE49-F238E27FC236}">
                    <a16:creationId xmlns:a16="http://schemas.microsoft.com/office/drawing/2014/main" id="{6BFB85B6-8991-7A40-9E36-70642CC39972}"/>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0" name="Rektangel 39">
                <a:extLst>
                  <a:ext uri="{FF2B5EF4-FFF2-40B4-BE49-F238E27FC236}">
                    <a16:creationId xmlns:a16="http://schemas.microsoft.com/office/drawing/2014/main" id="{DA01DD59-2BF2-D44E-92BC-D4F5118FF537}"/>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1" name="Rektangel 40">
                <a:extLst>
                  <a:ext uri="{FF2B5EF4-FFF2-40B4-BE49-F238E27FC236}">
                    <a16:creationId xmlns:a16="http://schemas.microsoft.com/office/drawing/2014/main" id="{A044860E-CE54-C645-8C96-DCC0027B3850}"/>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42" name="Rektangel 41">
                <a:extLst>
                  <a:ext uri="{FF2B5EF4-FFF2-40B4-BE49-F238E27FC236}">
                    <a16:creationId xmlns:a16="http://schemas.microsoft.com/office/drawing/2014/main" id="{040B73E1-2341-A342-9BFA-9F9DC4E47D90}"/>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nvGrpSpPr>
            <p:cNvPr id="17" name="Grupp 16">
              <a:extLst>
                <a:ext uri="{FF2B5EF4-FFF2-40B4-BE49-F238E27FC236}">
                  <a16:creationId xmlns:a16="http://schemas.microsoft.com/office/drawing/2014/main" id="{C01C7D92-822D-F247-888A-51CDBE3208C8}"/>
                </a:ext>
              </a:extLst>
            </p:cNvPr>
            <p:cNvGrpSpPr>
              <a:grpSpLocks noChangeAspect="1"/>
            </p:cNvGrpSpPr>
            <p:nvPr/>
          </p:nvGrpSpPr>
          <p:grpSpPr>
            <a:xfrm>
              <a:off x="880067" y="443465"/>
              <a:ext cx="238707" cy="238781"/>
              <a:chOff x="2212991" y="4839051"/>
              <a:chExt cx="754419" cy="754653"/>
            </a:xfrm>
            <a:grpFill/>
          </p:grpSpPr>
          <p:sp>
            <p:nvSpPr>
              <p:cNvPr id="18" name="Rektangel 17">
                <a:extLst>
                  <a:ext uri="{FF2B5EF4-FFF2-40B4-BE49-F238E27FC236}">
                    <a16:creationId xmlns:a16="http://schemas.microsoft.com/office/drawing/2014/main" id="{65FEDA4E-E961-0D49-94DF-571AD02244A0}"/>
                  </a:ext>
                </a:extLst>
              </p:cNvPr>
              <p:cNvSpPr/>
              <p:nvPr userDrawn="1"/>
            </p:nvSpPr>
            <p:spPr>
              <a:xfrm>
                <a:off x="2212991"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19" name="Rektangel 18">
                <a:extLst>
                  <a:ext uri="{FF2B5EF4-FFF2-40B4-BE49-F238E27FC236}">
                    <a16:creationId xmlns:a16="http://schemas.microsoft.com/office/drawing/2014/main" id="{9E90C081-1629-9147-9B51-6494A7B4DB18}"/>
                  </a:ext>
                </a:extLst>
              </p:cNvPr>
              <p:cNvSpPr/>
              <p:nvPr userDrawn="1"/>
            </p:nvSpPr>
            <p:spPr>
              <a:xfrm>
                <a:off x="2212991"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0" name="Rektangel 19">
                <a:extLst>
                  <a:ext uri="{FF2B5EF4-FFF2-40B4-BE49-F238E27FC236}">
                    <a16:creationId xmlns:a16="http://schemas.microsoft.com/office/drawing/2014/main" id="{EEB32951-A8BB-ED4E-BAAB-C0E1FE85F8EB}"/>
                  </a:ext>
                </a:extLst>
              </p:cNvPr>
              <p:cNvSpPr/>
              <p:nvPr userDrawn="1"/>
            </p:nvSpPr>
            <p:spPr>
              <a:xfrm>
                <a:off x="2212991"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1" name="Rektangel 20">
                <a:extLst>
                  <a:ext uri="{FF2B5EF4-FFF2-40B4-BE49-F238E27FC236}">
                    <a16:creationId xmlns:a16="http://schemas.microsoft.com/office/drawing/2014/main" id="{0A8A807A-65D9-C54E-98D6-5949FCEA8DFA}"/>
                  </a:ext>
                </a:extLst>
              </p:cNvPr>
              <p:cNvSpPr/>
              <p:nvPr userDrawn="1"/>
            </p:nvSpPr>
            <p:spPr>
              <a:xfrm>
                <a:off x="2464464"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2" name="Rektangel 21">
                <a:extLst>
                  <a:ext uri="{FF2B5EF4-FFF2-40B4-BE49-F238E27FC236}">
                    <a16:creationId xmlns:a16="http://schemas.microsoft.com/office/drawing/2014/main" id="{C94C2C1C-9987-A64A-A424-C3C8AAF83EAE}"/>
                  </a:ext>
                </a:extLst>
              </p:cNvPr>
              <p:cNvSpPr/>
              <p:nvPr userDrawn="1"/>
            </p:nvSpPr>
            <p:spPr>
              <a:xfrm>
                <a:off x="2715937" y="4839051"/>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3" name="Rektangel 22">
                <a:extLst>
                  <a:ext uri="{FF2B5EF4-FFF2-40B4-BE49-F238E27FC236}">
                    <a16:creationId xmlns:a16="http://schemas.microsoft.com/office/drawing/2014/main" id="{BA62EF01-C788-684D-AEAC-5899616A01B7}"/>
                  </a:ext>
                </a:extLst>
              </p:cNvPr>
              <p:cNvSpPr/>
              <p:nvPr userDrawn="1"/>
            </p:nvSpPr>
            <p:spPr>
              <a:xfrm>
                <a:off x="2464464"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4" name="Rektangel 23">
                <a:extLst>
                  <a:ext uri="{FF2B5EF4-FFF2-40B4-BE49-F238E27FC236}">
                    <a16:creationId xmlns:a16="http://schemas.microsoft.com/office/drawing/2014/main" id="{F52962C9-79CF-D24A-AFEF-4F2634BF4BF0}"/>
                  </a:ext>
                </a:extLst>
              </p:cNvPr>
              <p:cNvSpPr/>
              <p:nvPr userDrawn="1"/>
            </p:nvSpPr>
            <p:spPr>
              <a:xfrm>
                <a:off x="2715937" y="5342153"/>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5" name="Rektangel 24">
                <a:extLst>
                  <a:ext uri="{FF2B5EF4-FFF2-40B4-BE49-F238E27FC236}">
                    <a16:creationId xmlns:a16="http://schemas.microsoft.com/office/drawing/2014/main" id="{CF48E26C-2B9A-4442-BC4B-E4588287A02E}"/>
                  </a:ext>
                </a:extLst>
              </p:cNvPr>
              <p:cNvSpPr/>
              <p:nvPr userDrawn="1"/>
            </p:nvSpPr>
            <p:spPr>
              <a:xfrm>
                <a:off x="2715937"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sp>
            <p:nvSpPr>
              <p:cNvPr id="26" name="Rektangel 25">
                <a:extLst>
                  <a:ext uri="{FF2B5EF4-FFF2-40B4-BE49-F238E27FC236}">
                    <a16:creationId xmlns:a16="http://schemas.microsoft.com/office/drawing/2014/main" id="{C0DCEE72-5D28-C148-828F-B74EE134472D}"/>
                  </a:ext>
                </a:extLst>
              </p:cNvPr>
              <p:cNvSpPr/>
              <p:nvPr userDrawn="1"/>
            </p:nvSpPr>
            <p:spPr>
              <a:xfrm>
                <a:off x="2464464" y="5090602"/>
                <a:ext cx="251473" cy="251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67"/>
              </a:p>
            </p:txBody>
          </p:sp>
        </p:grpSp>
      </p:grpSp>
      <p:cxnSp>
        <p:nvCxnSpPr>
          <p:cNvPr id="123" name="Rak 122">
            <a:extLst>
              <a:ext uri="{FF2B5EF4-FFF2-40B4-BE49-F238E27FC236}">
                <a16:creationId xmlns:a16="http://schemas.microsoft.com/office/drawing/2014/main" id="{5097A8E5-A6B9-EE40-A302-C6CF112729E0}"/>
              </a:ext>
            </a:extLst>
          </p:cNvPr>
          <p:cNvCxnSpPr>
            <a:cxnSpLocks/>
          </p:cNvCxnSpPr>
          <p:nvPr userDrawn="1"/>
        </p:nvCxnSpPr>
        <p:spPr>
          <a:xfrm>
            <a:off x="330222" y="6522329"/>
            <a:ext cx="115273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20"/>
        <p:cNvGrpSpPr/>
        <p:nvPr/>
      </p:nvGrpSpPr>
      <p:grpSpPr>
        <a:xfrm>
          <a:off x="0" y="0"/>
          <a:ext cx="0" cy="0"/>
          <a:chOff x="0" y="0"/>
          <a:chExt cx="0" cy="0"/>
        </a:xfrm>
      </p:grpSpPr>
      <p:sp>
        <p:nvSpPr>
          <p:cNvPr id="21" name="Google Shape;21;p13"/>
          <p:cNvSpPr txBox="1">
            <a:spLocks noGrp="1"/>
          </p:cNvSpPr>
          <p:nvPr>
            <p:ph type="ctrTitle"/>
          </p:nvPr>
        </p:nvSpPr>
        <p:spPr>
          <a:xfrm>
            <a:off x="94210" y="174567"/>
            <a:ext cx="11809616" cy="53693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3000"/>
              <a:buFont typeface="Arial Black"/>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titolo">
  <p:cSld name="Diapositiva titolo">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1" name="Google Shape;11;p10"/>
          <p:cNvSpPr txBox="1">
            <a:spLocks noGrp="1"/>
          </p:cNvSpPr>
          <p:nvPr>
            <p:ph type="title"/>
          </p:nvPr>
        </p:nvSpPr>
        <p:spPr>
          <a:xfrm>
            <a:off x="5834149" y="77244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5684520" y="24168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p:nvPr/>
        </p:nvSpPr>
        <p:spPr>
          <a:xfrm>
            <a:off x="4904508" y="0"/>
            <a:ext cx="249382"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12"/>
          <p:cNvSpPr txBox="1">
            <a:spLocks noGrp="1"/>
          </p:cNvSpPr>
          <p:nvPr>
            <p:ph type="title"/>
          </p:nvPr>
        </p:nvSpPr>
        <p:spPr>
          <a:xfrm>
            <a:off x="397625" y="272696"/>
            <a:ext cx="10965872" cy="635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2800"/>
              <a:buFont typeface="Arial Black"/>
              <a:buNone/>
              <a:defRPr sz="2800" b="0" i="0" u="none" strike="noStrike" cap="none">
                <a:solidFill>
                  <a:schemeClr val="accent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8" name="Google Shape;18;p12"/>
          <p:cNvPicPr preferRelativeResize="0"/>
          <p:nvPr/>
        </p:nvPicPr>
        <p:blipFill rotWithShape="1">
          <a:blip r:embed="rId3">
            <a:alphaModFix/>
          </a:blip>
          <a:srcRect/>
          <a:stretch/>
        </p:blipFill>
        <p:spPr>
          <a:xfrm>
            <a:off x="0" y="6223000"/>
            <a:ext cx="12192000" cy="635000"/>
          </a:xfrm>
          <a:prstGeom prst="rect">
            <a:avLst/>
          </a:prstGeom>
          <a:noFill/>
          <a:ln>
            <a:noFill/>
          </a:ln>
        </p:spPr>
      </p:pic>
      <p:sp>
        <p:nvSpPr>
          <p:cNvPr id="19" name="Google Shape;19;p12"/>
          <p:cNvSpPr/>
          <p:nvPr/>
        </p:nvSpPr>
        <p:spPr>
          <a:xfrm>
            <a:off x="0" y="-3273"/>
            <a:ext cx="12192000" cy="6146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pic>
        <p:nvPicPr>
          <p:cNvPr id="31" name="Google Shape;31;p1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menti.com/alch4jrdtu2w"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hyperlink" Target="https://youtu.be/6dkiqJ_IZGw"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rancholabs.medium.com/6-major-sub-fields-of-artificial-intelligence-77f6a5b28109" TargetMode="Externa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hyperlink" Target="https://youtu.be/6dkiqJ_IZGw"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8.png"/><Relationship Id="rId7" Type="http://schemas.openxmlformats.org/officeDocument/2006/relationships/image" Target="../media/image51.jp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1.jfif"/><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hyperlink" Target="https://youtu.be/6dkiqJ_IZG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mailto:larosa@kth.s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1F11C3C-CCC9-3642-A8F3-F90CADF08E7C}"/>
              </a:ext>
            </a:extLst>
          </p:cNvPr>
          <p:cNvSpPr>
            <a:spLocks noGrp="1"/>
          </p:cNvSpPr>
          <p:nvPr>
            <p:ph type="ctrTitle"/>
          </p:nvPr>
        </p:nvSpPr>
        <p:spPr>
          <a:xfrm>
            <a:off x="612731" y="1221665"/>
            <a:ext cx="10908287" cy="858260"/>
          </a:xfrm>
        </p:spPr>
        <p:txBody>
          <a:bodyPr/>
          <a:lstStyle/>
          <a:p>
            <a:r>
              <a:rPr lang="it-IT" sz="2800" b="1" dirty="0" smtClean="0">
                <a:solidFill>
                  <a:schemeClr val="accent1"/>
                </a:solidFill>
                <a:latin typeface="Arial Black"/>
                <a:ea typeface="Arial Black"/>
                <a:cs typeface="Arial Black"/>
                <a:sym typeface="Arial Black"/>
              </a:rPr>
              <a:t/>
            </a:r>
            <a:br>
              <a:rPr lang="it-IT" sz="2800" b="1" dirty="0" smtClean="0">
                <a:solidFill>
                  <a:schemeClr val="accent1"/>
                </a:solidFill>
                <a:latin typeface="Arial Black"/>
                <a:ea typeface="Arial Black"/>
                <a:cs typeface="Arial Black"/>
                <a:sym typeface="Arial Black"/>
              </a:rPr>
            </a:br>
            <a:r>
              <a:rPr lang="it-IT" sz="2800" b="1" dirty="0" smtClean="0">
                <a:solidFill>
                  <a:schemeClr val="accent1"/>
                </a:solidFill>
                <a:latin typeface="Arial Black"/>
                <a:ea typeface="Arial Black"/>
                <a:cs typeface="Arial Black"/>
                <a:sym typeface="Arial Black"/>
              </a:rPr>
              <a:t>A journey across the digitalised economy: from networks to A</a:t>
            </a:r>
            <a:r>
              <a:rPr lang="it-IT" sz="2800" b="1" i="0" u="none" strike="noStrike" cap="none" dirty="0" smtClean="0">
                <a:solidFill>
                  <a:schemeClr val="accent1"/>
                </a:solidFill>
                <a:latin typeface="Arial Black"/>
                <a:ea typeface="Arial Black"/>
                <a:cs typeface="Arial Black"/>
                <a:sym typeface="Arial Black"/>
              </a:rPr>
              <a:t>I to advance sustainability</a:t>
            </a:r>
            <a:endParaRPr lang="en-GB" sz="2800" dirty="0"/>
          </a:p>
        </p:txBody>
      </p:sp>
      <p:sp>
        <p:nvSpPr>
          <p:cNvPr id="3" name="Underrubrik 2">
            <a:extLst>
              <a:ext uri="{FF2B5EF4-FFF2-40B4-BE49-F238E27FC236}">
                <a16:creationId xmlns:a16="http://schemas.microsoft.com/office/drawing/2014/main" id="{84F38668-52C0-3F4A-95F7-E69ABE602E02}"/>
              </a:ext>
            </a:extLst>
          </p:cNvPr>
          <p:cNvSpPr>
            <a:spLocks noGrp="1"/>
          </p:cNvSpPr>
          <p:nvPr>
            <p:ph type="subTitle" idx="1"/>
          </p:nvPr>
        </p:nvSpPr>
        <p:spPr>
          <a:xfrm>
            <a:off x="612731" y="2322727"/>
            <a:ext cx="10908287" cy="1292832"/>
          </a:xfrm>
        </p:spPr>
        <p:txBody>
          <a:bodyPr/>
          <a:lstStyle/>
          <a:p>
            <a:pPr>
              <a:spcAft>
                <a:spcPts val="1600"/>
              </a:spcAft>
            </a:pPr>
            <a:r>
              <a:rPr lang="en-GB" dirty="0" smtClean="0"/>
              <a:t>AK122V - </a:t>
            </a:r>
            <a:r>
              <a:rPr lang="en-US" dirty="0"/>
              <a:t>Artificial Intelligence and Sustainable </a:t>
            </a:r>
            <a:r>
              <a:rPr lang="en-US" dirty="0" smtClean="0"/>
              <a:t>Development course</a:t>
            </a:r>
            <a:endParaRPr lang="en-GB" dirty="0"/>
          </a:p>
          <a:p>
            <a:pPr>
              <a:spcBef>
                <a:spcPts val="0"/>
              </a:spcBef>
              <a:spcAft>
                <a:spcPts val="800"/>
              </a:spcAft>
            </a:pPr>
            <a:r>
              <a:rPr lang="en-GB" sz="1867" b="1" i="1" dirty="0"/>
              <a:t>Francesca Larosa</a:t>
            </a:r>
            <a:r>
              <a:rPr lang="en-GB" sz="1867" i="1" dirty="0"/>
              <a:t>, </a:t>
            </a:r>
            <a:r>
              <a:rPr lang="en-GB" sz="1867" i="1" dirty="0" smtClean="0"/>
              <a:t>Postdoc Research Fellow @FLOW </a:t>
            </a:r>
            <a:r>
              <a:rPr lang="en-GB" sz="1867" i="1" dirty="0"/>
              <a:t>and KTH Climate Action Centre</a:t>
            </a:r>
          </a:p>
          <a:p>
            <a:pPr>
              <a:spcAft>
                <a:spcPts val="800"/>
              </a:spcAft>
            </a:pPr>
            <a:endParaRPr lang="en-GB" sz="1867" i="1" dirty="0"/>
          </a:p>
        </p:txBody>
      </p:sp>
      <p:pic>
        <p:nvPicPr>
          <p:cNvPr id="1026" name="Picture 2" descr="2015 United Nations Climate Change Conferenc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2080" y="329370"/>
            <a:ext cx="510945" cy="9133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imate Change – United Nations Sustainable Develop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8929" y="308349"/>
            <a:ext cx="913316" cy="91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7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DEVELOPMENT TO SUSTAINABILITY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8862445" cy="5039605"/>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75000"/>
                    <a:lumOff val="25000"/>
                  </a:schemeClr>
                </a:solidFill>
                <a:latin typeface="Century Gothic" panose="020B0502020202020204" pitchFamily="34" charset="0"/>
              </a:rPr>
              <a:t>September 25</a:t>
            </a:r>
            <a:r>
              <a:rPr lang="en-US" sz="2400" baseline="30000" dirty="0">
                <a:solidFill>
                  <a:schemeClr val="tx1">
                    <a:lumMod val="75000"/>
                    <a:lumOff val="25000"/>
                  </a:schemeClr>
                </a:solidFill>
                <a:latin typeface="Century Gothic" panose="020B0502020202020204" pitchFamily="34" charset="0"/>
              </a:rPr>
              <a:t>th</a:t>
            </a:r>
            <a:r>
              <a:rPr lang="en-US" sz="2400" dirty="0">
                <a:solidFill>
                  <a:schemeClr val="tx1">
                    <a:lumMod val="75000"/>
                    <a:lumOff val="25000"/>
                  </a:schemeClr>
                </a:solidFill>
                <a:latin typeface="Century Gothic" panose="020B0502020202020204" pitchFamily="34" charset="0"/>
              </a:rPr>
              <a:t> </a:t>
            </a:r>
            <a:r>
              <a:rPr lang="en-US" sz="2400" dirty="0" smtClean="0">
                <a:solidFill>
                  <a:schemeClr val="tx1">
                    <a:lumMod val="75000"/>
                    <a:lumOff val="25000"/>
                  </a:schemeClr>
                </a:solidFill>
                <a:latin typeface="Century Gothic" panose="020B0502020202020204" pitchFamily="34" charset="0"/>
              </a:rPr>
              <a:t>2015: </a:t>
            </a:r>
            <a:r>
              <a:rPr lang="en-US" sz="2400" dirty="0">
                <a:solidFill>
                  <a:schemeClr val="tx1">
                    <a:lumMod val="75000"/>
                    <a:lumOff val="25000"/>
                  </a:schemeClr>
                </a:solidFill>
                <a:latin typeface="Century Gothic" panose="020B0502020202020204" pitchFamily="34" charset="0"/>
              </a:rPr>
              <a:t>the UN SDGs are launched in New York at the UNGA plenary session.</a:t>
            </a:r>
          </a:p>
          <a:p>
            <a:endParaRPr lang="en-US" sz="2400" dirty="0">
              <a:solidFill>
                <a:schemeClr val="tx1">
                  <a:lumMod val="75000"/>
                  <a:lumOff val="25000"/>
                </a:schemeClr>
              </a:solidFill>
              <a:latin typeface="Century Gothic" panose="020B0502020202020204" pitchFamily="34" charset="0"/>
            </a:endParaRPr>
          </a:p>
          <a:p>
            <a:r>
              <a:rPr lang="en-US" sz="2400" dirty="0">
                <a:solidFill>
                  <a:schemeClr val="tx1">
                    <a:lumMod val="75000"/>
                    <a:lumOff val="25000"/>
                  </a:schemeClr>
                </a:solidFill>
                <a:latin typeface="Century Gothic" panose="020B0502020202020204" pitchFamily="34" charset="0"/>
              </a:rPr>
              <a:t>The UN Secretary General at that time is Ban Ki-Moon. 6.38pm CET he says:</a:t>
            </a:r>
          </a:p>
          <a:p>
            <a:endParaRPr lang="en-US" sz="2400" dirty="0">
              <a:solidFill>
                <a:schemeClr val="tx1">
                  <a:lumMod val="75000"/>
                  <a:lumOff val="25000"/>
                </a:schemeClr>
              </a:solidFill>
              <a:latin typeface="Century Gothic" panose="020B0502020202020204" pitchFamily="34" charset="0"/>
            </a:endParaRPr>
          </a:p>
          <a:p>
            <a:pPr fontAlgn="base"/>
            <a:r>
              <a:rPr lang="en-US" sz="2400" i="1" dirty="0"/>
              <a:t>The new agenda is a promise by leaders to all people everywhere. </a:t>
            </a:r>
            <a:r>
              <a:rPr lang="en-US" sz="2400" i="1" dirty="0">
                <a:solidFill>
                  <a:srgbClr val="C00000"/>
                </a:solidFill>
              </a:rPr>
              <a:t>It is a universal, integrated and transformative vision for a better world. </a:t>
            </a:r>
            <a:r>
              <a:rPr lang="en-US" sz="2400" i="1" dirty="0"/>
              <a:t>It is </a:t>
            </a:r>
            <a:r>
              <a:rPr lang="en-US" sz="2400" i="1" dirty="0">
                <a:solidFill>
                  <a:srgbClr val="C00000"/>
                </a:solidFill>
              </a:rPr>
              <a:t>an agenda for people</a:t>
            </a:r>
            <a:r>
              <a:rPr lang="en-US" sz="2400" i="1" dirty="0"/>
              <a:t>, to end poverty in all its forms. An </a:t>
            </a:r>
            <a:r>
              <a:rPr lang="en-US" sz="2400" i="1" dirty="0">
                <a:solidFill>
                  <a:srgbClr val="C00000"/>
                </a:solidFill>
              </a:rPr>
              <a:t>agenda for the planet</a:t>
            </a:r>
            <a:r>
              <a:rPr lang="en-US" sz="2400" i="1" dirty="0"/>
              <a:t>, our common home. </a:t>
            </a:r>
            <a:r>
              <a:rPr lang="en-US" sz="2400" i="1" dirty="0">
                <a:solidFill>
                  <a:srgbClr val="C00000"/>
                </a:solidFill>
              </a:rPr>
              <a:t>An agenda for shared prosperity, peace and partnership. It conveys the urgency of climate action. </a:t>
            </a:r>
            <a:r>
              <a:rPr lang="en-US" sz="2400" i="1" dirty="0"/>
              <a:t>It is rooted in gender equality and respect for the rights of all. Above all, it pledges to leave no one behind. </a:t>
            </a:r>
            <a:r>
              <a:rPr lang="en-US" sz="2400" i="1" dirty="0">
                <a:solidFill>
                  <a:srgbClr val="C00000"/>
                </a:solidFill>
              </a:rPr>
              <a:t>The true test of commitment to Agenda 2030 will be implementation. We need action from everyone, everywhere</a:t>
            </a:r>
            <a:r>
              <a:rPr lang="en-US" sz="2400" i="1" dirty="0" smtClean="0">
                <a:solidFill>
                  <a:srgbClr val="C00000"/>
                </a:solidFill>
              </a:rPr>
              <a:t>. </a:t>
            </a:r>
            <a:r>
              <a:rPr lang="en-US" sz="2400" i="1" dirty="0" smtClean="0"/>
              <a:t>To </a:t>
            </a:r>
            <a:r>
              <a:rPr lang="en-US" sz="2400" i="1" dirty="0"/>
              <a:t>achieve these new global goals, </a:t>
            </a:r>
            <a:r>
              <a:rPr lang="en-US" sz="2400" i="1" dirty="0">
                <a:solidFill>
                  <a:srgbClr val="C00000"/>
                </a:solidFill>
              </a:rPr>
              <a:t>we will need your high-level political commitment. </a:t>
            </a:r>
            <a:r>
              <a:rPr lang="en-US" sz="2400" i="1" dirty="0"/>
              <a:t>[…] We can no longer afford to think and work in silos.</a:t>
            </a:r>
            <a:endParaRPr lang="en-GB" sz="4000" b="1" dirty="0">
              <a:solidFill>
                <a:schemeClr val="tx1">
                  <a:lumMod val="75000"/>
                  <a:lumOff val="25000"/>
                </a:schemeClr>
              </a:solidFill>
              <a:latin typeface="Century Gothic" panose="020B0502020202020204" pitchFamily="34" charset="0"/>
            </a:endParaRPr>
          </a:p>
          <a:p>
            <a:endParaRPr lang="en-US" sz="2400" dirty="0" smtClean="0">
              <a:solidFill>
                <a:schemeClr val="tx2">
                  <a:lumMod val="90000"/>
                </a:schemeClr>
              </a:solidFill>
              <a:latin typeface="Lato Light"/>
            </a:endParaRPr>
          </a:p>
          <a:p>
            <a:endParaRPr lang="en-US" sz="2400" dirty="0">
              <a:solidFill>
                <a:schemeClr val="tx2">
                  <a:lumMod val="90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2" name="Picture 11"/>
          <p:cNvPicPr>
            <a:picLocks noChangeAspect="1"/>
          </p:cNvPicPr>
          <p:nvPr/>
        </p:nvPicPr>
        <p:blipFill>
          <a:blip r:embed="rId4"/>
          <a:stretch>
            <a:fillRect/>
          </a:stretch>
        </p:blipFill>
        <p:spPr>
          <a:xfrm>
            <a:off x="9256002" y="703159"/>
            <a:ext cx="2584690" cy="155744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003" y="2260600"/>
            <a:ext cx="2584690" cy="1724358"/>
          </a:xfrm>
          <a:prstGeom prst="rect">
            <a:avLst/>
          </a:prstGeom>
        </p:spPr>
      </p:pic>
      <p:pic>
        <p:nvPicPr>
          <p:cNvPr id="14" name="Picture 4" descr="Contributions to Agenda 2030 - Stockholm Resilience Cent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6003" y="3984958"/>
            <a:ext cx="2584690" cy="168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66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DEVELOPMENT TO SUSTAINABILITY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a:t>
            </a:r>
            <a:r>
              <a:rPr lang="en-GB" sz="1400" b="1" dirty="0" smtClean="0">
                <a:solidFill>
                  <a:schemeClr val="lt1"/>
                </a:solidFill>
                <a:latin typeface="Calibri"/>
                <a:ea typeface="Calibri"/>
                <a:cs typeface="Calibri"/>
                <a:sym typeface="Calibri"/>
              </a:rPr>
              <a:t>Larosa, </a:t>
            </a:r>
            <a:r>
              <a:rPr lang="en-GB" sz="1400" dirty="0" err="1" smtClean="0">
                <a:solidFill>
                  <a:schemeClr val="lt1"/>
                </a:solidFill>
                <a:latin typeface="Calibri"/>
                <a:ea typeface="Calibri"/>
                <a:cs typeface="Calibri"/>
                <a:sym typeface="Calibri"/>
              </a:rPr>
              <a:t>FLOWand</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12050145" cy="50396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tx1">
                    <a:lumMod val="75000"/>
                    <a:lumOff val="25000"/>
                  </a:schemeClr>
                </a:solidFill>
                <a:latin typeface="Century Gothic" panose="020B0502020202020204" pitchFamily="34" charset="0"/>
              </a:rPr>
              <a:t>The new agenda is derived from the Millennium Development Goals</a:t>
            </a:r>
            <a:endParaRPr lang="en-US" sz="2400" dirty="0">
              <a:solidFill>
                <a:schemeClr val="tx2">
                  <a:lumMod val="90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 name="Picture 2"/>
          <p:cNvPicPr>
            <a:picLocks noChangeAspect="1"/>
          </p:cNvPicPr>
          <p:nvPr/>
        </p:nvPicPr>
        <p:blipFill>
          <a:blip r:embed="rId4"/>
          <a:stretch>
            <a:fillRect/>
          </a:stretch>
        </p:blipFill>
        <p:spPr>
          <a:xfrm rot="5400000">
            <a:off x="3921612" y="-1070005"/>
            <a:ext cx="4457481" cy="9694863"/>
          </a:xfrm>
          <a:prstGeom prst="rect">
            <a:avLst/>
          </a:prstGeom>
        </p:spPr>
      </p:pic>
    </p:spTree>
    <p:extLst>
      <p:ext uri="{BB962C8B-B14F-4D97-AF65-F5344CB8AC3E}">
        <p14:creationId xmlns:p14="http://schemas.microsoft.com/office/powerpoint/2010/main" val="2272162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DEVELOPMENT TO SUSTAINABILITY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12050145" cy="50396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tx1">
                    <a:lumMod val="75000"/>
                    <a:lumOff val="25000"/>
                  </a:schemeClr>
                </a:solidFill>
                <a:latin typeface="Century Gothic" panose="020B0502020202020204" pitchFamily="34" charset="0"/>
              </a:rPr>
              <a:t>And the ICT?</a:t>
            </a:r>
            <a:endParaRPr lang="en-US" sz="2400" dirty="0">
              <a:solidFill>
                <a:schemeClr val="tx2">
                  <a:lumMod val="90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 name="Picture 2"/>
          <p:cNvPicPr>
            <a:picLocks noChangeAspect="1"/>
          </p:cNvPicPr>
          <p:nvPr/>
        </p:nvPicPr>
        <p:blipFill>
          <a:blip r:embed="rId4"/>
          <a:stretch>
            <a:fillRect/>
          </a:stretch>
        </p:blipFill>
        <p:spPr>
          <a:xfrm rot="5400000">
            <a:off x="2212175" y="-521635"/>
            <a:ext cx="3524057" cy="7664699"/>
          </a:xfrm>
          <a:prstGeom prst="rect">
            <a:avLst/>
          </a:prstGeom>
        </p:spPr>
      </p:pic>
      <p:sp>
        <p:nvSpPr>
          <p:cNvPr id="2" name="Rectangle 1"/>
          <p:cNvSpPr/>
          <p:nvPr/>
        </p:nvSpPr>
        <p:spPr>
          <a:xfrm>
            <a:off x="7413172" y="1741053"/>
            <a:ext cx="4778828" cy="3139321"/>
          </a:xfrm>
          <a:prstGeom prst="rect">
            <a:avLst/>
          </a:prstGeom>
        </p:spPr>
        <p:txBody>
          <a:bodyPr wrap="square">
            <a:spAutoFit/>
          </a:bodyPr>
          <a:lstStyle/>
          <a:p>
            <a:pPr fontAlgn="base">
              <a:buFont typeface="Arial" panose="020B0604020202020204" pitchFamily="34" charset="0"/>
              <a:buChar char="•"/>
            </a:pPr>
            <a:r>
              <a:rPr lang="en-US" sz="1800" dirty="0">
                <a:solidFill>
                  <a:srgbClr val="444444"/>
                </a:solidFill>
                <a:latin typeface="Arial" panose="020B0604020202020204" pitchFamily="34" charset="0"/>
              </a:rPr>
              <a:t>Target 8.F: In cooperation with the private sector, make available the benefits of new technologies, especially information and communications</a:t>
            </a:r>
          </a:p>
          <a:p>
            <a:pPr marL="742950" lvl="1" indent="-285750" fontAlgn="base">
              <a:buFont typeface="Arial" panose="020B0604020202020204" pitchFamily="34" charset="0"/>
              <a:buChar char="•"/>
            </a:pPr>
            <a:r>
              <a:rPr lang="en-US" sz="1800" i="1" dirty="0">
                <a:solidFill>
                  <a:srgbClr val="444444"/>
                </a:solidFill>
                <a:latin typeface="inherit"/>
              </a:rPr>
              <a:t>Indicators</a:t>
            </a:r>
            <a:r>
              <a:rPr lang="en-US" sz="1800" dirty="0">
                <a:solidFill>
                  <a:srgbClr val="444444"/>
                </a:solidFill>
                <a:latin typeface="inherit"/>
              </a:rPr>
              <a:t/>
            </a:r>
            <a:br>
              <a:rPr lang="en-US" sz="1800" dirty="0">
                <a:solidFill>
                  <a:srgbClr val="444444"/>
                </a:solidFill>
                <a:latin typeface="inherit"/>
              </a:rPr>
            </a:br>
            <a:r>
              <a:rPr lang="en-US" sz="1800" dirty="0">
                <a:solidFill>
                  <a:srgbClr val="444444"/>
                </a:solidFill>
                <a:latin typeface="inherit"/>
              </a:rPr>
              <a:t>8.14 </a:t>
            </a:r>
            <a:r>
              <a:rPr lang="en-US" sz="1800" dirty="0">
                <a:solidFill>
                  <a:srgbClr val="C00000"/>
                </a:solidFill>
                <a:latin typeface="inherit"/>
              </a:rPr>
              <a:t>Fixed telephone lines </a:t>
            </a:r>
            <a:r>
              <a:rPr lang="en-US" sz="1800" dirty="0">
                <a:solidFill>
                  <a:srgbClr val="444444"/>
                </a:solidFill>
                <a:latin typeface="inherit"/>
              </a:rPr>
              <a:t>per 100 population</a:t>
            </a:r>
            <a:br>
              <a:rPr lang="en-US" sz="1800" dirty="0">
                <a:solidFill>
                  <a:srgbClr val="444444"/>
                </a:solidFill>
                <a:latin typeface="inherit"/>
              </a:rPr>
            </a:br>
            <a:r>
              <a:rPr lang="en-US" sz="1800" dirty="0">
                <a:solidFill>
                  <a:srgbClr val="444444"/>
                </a:solidFill>
                <a:latin typeface="inherit"/>
              </a:rPr>
              <a:t>8.15 </a:t>
            </a:r>
            <a:r>
              <a:rPr lang="en-US" sz="1800" dirty="0">
                <a:solidFill>
                  <a:srgbClr val="C00000"/>
                </a:solidFill>
                <a:latin typeface="inherit"/>
              </a:rPr>
              <a:t>Mobile cellular subscriptions </a:t>
            </a:r>
            <a:r>
              <a:rPr lang="en-US" sz="1800" dirty="0">
                <a:solidFill>
                  <a:srgbClr val="444444"/>
                </a:solidFill>
                <a:latin typeface="inherit"/>
              </a:rPr>
              <a:t>per 100 population</a:t>
            </a:r>
            <a:br>
              <a:rPr lang="en-US" sz="1800" dirty="0">
                <a:solidFill>
                  <a:srgbClr val="444444"/>
                </a:solidFill>
                <a:latin typeface="inherit"/>
              </a:rPr>
            </a:br>
            <a:r>
              <a:rPr lang="en-US" sz="1800" dirty="0">
                <a:solidFill>
                  <a:srgbClr val="444444"/>
                </a:solidFill>
                <a:latin typeface="inherit"/>
              </a:rPr>
              <a:t>8.16 </a:t>
            </a:r>
            <a:r>
              <a:rPr lang="en-US" sz="1800" dirty="0">
                <a:solidFill>
                  <a:srgbClr val="C00000"/>
                </a:solidFill>
                <a:latin typeface="inherit"/>
              </a:rPr>
              <a:t>Internet users </a:t>
            </a:r>
            <a:r>
              <a:rPr lang="en-US" sz="1800" dirty="0">
                <a:solidFill>
                  <a:srgbClr val="444444"/>
                </a:solidFill>
                <a:latin typeface="inherit"/>
              </a:rPr>
              <a:t>per 100 population</a:t>
            </a:r>
          </a:p>
        </p:txBody>
      </p:sp>
    </p:spTree>
    <p:extLst>
      <p:ext uri="{BB962C8B-B14F-4D97-AF65-F5344CB8AC3E}">
        <p14:creationId xmlns:p14="http://schemas.microsoft.com/office/powerpoint/2010/main" val="608148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1817" y="4003337"/>
            <a:ext cx="1466850" cy="1466850"/>
          </a:xfrm>
          <a:prstGeom prst="rect">
            <a:avLst/>
          </a:prstGeom>
        </p:spPr>
      </p:pic>
      <p:sp>
        <p:nvSpPr>
          <p:cNvPr id="5" name="TextBox 4"/>
          <p:cNvSpPr txBox="1"/>
          <p:nvPr/>
        </p:nvSpPr>
        <p:spPr>
          <a:xfrm>
            <a:off x="8915401" y="5408448"/>
            <a:ext cx="3176994" cy="523220"/>
          </a:xfrm>
          <a:prstGeom prst="rect">
            <a:avLst/>
          </a:prstGeom>
          <a:noFill/>
        </p:spPr>
        <p:txBody>
          <a:bodyPr wrap="square" rtlCol="0">
            <a:spAutoFit/>
          </a:bodyPr>
          <a:lstStyle/>
          <a:p>
            <a:r>
              <a:rPr lang="sv-SE" dirty="0" smtClean="0"/>
              <a:t>Access the QR </a:t>
            </a:r>
            <a:r>
              <a:rPr lang="sv-SE" dirty="0" err="1" smtClean="0"/>
              <a:t>Code</a:t>
            </a:r>
            <a:r>
              <a:rPr lang="sv-SE" dirty="0"/>
              <a:t> or go to </a:t>
            </a:r>
            <a:r>
              <a:rPr lang="sv-SE" dirty="0">
                <a:hlinkClick r:id="rId6"/>
              </a:rPr>
              <a:t>https://</a:t>
            </a:r>
            <a:r>
              <a:rPr lang="sv-SE" dirty="0" smtClean="0">
                <a:hlinkClick r:id="rId6"/>
              </a:rPr>
              <a:t>www.menti.com/alch4jrdtu2w</a:t>
            </a:r>
            <a:r>
              <a:rPr lang="sv-SE" dirty="0" smtClean="0"/>
              <a:t> !</a:t>
            </a:r>
            <a:endParaRPr lang="sv-SE" dirty="0"/>
          </a:p>
        </p:txBody>
      </p:sp>
    </p:spTree>
    <p:extLst>
      <p:ext uri="{BB962C8B-B14F-4D97-AF65-F5344CB8AC3E}">
        <p14:creationId xmlns:p14="http://schemas.microsoft.com/office/powerpoint/2010/main" val="2154806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3" name="Rectangle 2"/>
          <p:cNvSpPr/>
          <p:nvPr/>
        </p:nvSpPr>
        <p:spPr>
          <a:xfrm>
            <a:off x="2609770" y="2158425"/>
            <a:ext cx="6096000" cy="1169551"/>
          </a:xfrm>
          <a:prstGeom prst="rect">
            <a:avLst/>
          </a:prstGeom>
          <a:solidFill>
            <a:schemeClr val="bg1"/>
          </a:solidFill>
        </p:spPr>
        <p:txBody>
          <a:bodyPr>
            <a:spAutoFit/>
          </a:bodyPr>
          <a:lstStyle/>
          <a:p>
            <a:r>
              <a:rPr lang="en-US" dirty="0"/>
              <a:t>1.4 By 2030, </a:t>
            </a:r>
            <a:r>
              <a:rPr lang="en-US" u="sng" dirty="0">
                <a:solidFill>
                  <a:srgbClr val="C00000"/>
                </a:solidFill>
              </a:rPr>
              <a:t>ensure that all men and women, in particular the poor and the vulnerable, have equal rights to</a:t>
            </a:r>
            <a:r>
              <a:rPr lang="en-US" dirty="0"/>
              <a:t> economic resources, as well as access to basic services, ownership and control over land and other forms of property, inheritance, natural resources, </a:t>
            </a:r>
            <a:r>
              <a:rPr lang="en-US" u="sng" dirty="0">
                <a:solidFill>
                  <a:srgbClr val="C00000"/>
                </a:solidFill>
              </a:rPr>
              <a:t>appropriate new </a:t>
            </a:r>
            <a:r>
              <a:rPr lang="en-US" dirty="0">
                <a:solidFill>
                  <a:srgbClr val="C00000"/>
                </a:solidFill>
              </a:rPr>
              <a:t>technology and financial services</a:t>
            </a:r>
            <a:r>
              <a:rPr lang="en-US" dirty="0"/>
              <a:t>, including microfinance</a:t>
            </a:r>
            <a:endParaRPr lang="sv-SE" dirty="0"/>
          </a:p>
        </p:txBody>
      </p:sp>
      <p:sp>
        <p:nvSpPr>
          <p:cNvPr id="4" name="Rectangle 3"/>
          <p:cNvSpPr/>
          <p:nvPr/>
        </p:nvSpPr>
        <p:spPr>
          <a:xfrm>
            <a:off x="4114800" y="703159"/>
            <a:ext cx="6096000" cy="1169551"/>
          </a:xfrm>
          <a:prstGeom prst="rect">
            <a:avLst/>
          </a:prstGeom>
          <a:solidFill>
            <a:schemeClr val="bg1"/>
          </a:solidFill>
        </p:spPr>
        <p:txBody>
          <a:bodyPr>
            <a:spAutoFit/>
          </a:bodyPr>
          <a:lstStyle/>
          <a:p>
            <a:r>
              <a:rPr lang="en-US" dirty="0"/>
              <a:t>2.a </a:t>
            </a:r>
            <a:r>
              <a:rPr lang="en-US" u="sng" dirty="0">
                <a:solidFill>
                  <a:srgbClr val="C00000"/>
                </a:solidFill>
              </a:rPr>
              <a:t>Increase investment</a:t>
            </a:r>
            <a:r>
              <a:rPr lang="en-US" dirty="0"/>
              <a:t>, including through enhanced international cooperation, in rural infrastructure, agricultural research and extension services, </a:t>
            </a:r>
            <a:r>
              <a:rPr lang="en-US" u="sng" dirty="0">
                <a:solidFill>
                  <a:srgbClr val="C00000"/>
                </a:solidFill>
              </a:rPr>
              <a:t>technology development and plant and livestock gene banks in order to enhance agricultural productive capacity in developing countries</a:t>
            </a:r>
            <a:r>
              <a:rPr lang="en-US" dirty="0"/>
              <a:t>, in particular least developed countries </a:t>
            </a:r>
          </a:p>
        </p:txBody>
      </p:sp>
    </p:spTree>
    <p:extLst>
      <p:ext uri="{BB962C8B-B14F-4D97-AF65-F5344CB8AC3E}">
        <p14:creationId xmlns:p14="http://schemas.microsoft.com/office/powerpoint/2010/main" val="309441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5" name="Rectangle 4"/>
          <p:cNvSpPr/>
          <p:nvPr/>
        </p:nvSpPr>
        <p:spPr>
          <a:xfrm>
            <a:off x="141855" y="1863834"/>
            <a:ext cx="6096000" cy="1815882"/>
          </a:xfrm>
          <a:prstGeom prst="rect">
            <a:avLst/>
          </a:prstGeom>
          <a:solidFill>
            <a:schemeClr val="bg1"/>
          </a:solidFill>
        </p:spPr>
        <p:txBody>
          <a:bodyPr>
            <a:spAutoFit/>
          </a:bodyPr>
          <a:lstStyle/>
          <a:p>
            <a:r>
              <a:rPr lang="en-US" dirty="0"/>
              <a:t>4.4.1 Proportion of youth and adults </a:t>
            </a:r>
            <a:r>
              <a:rPr lang="en-US" u="sng" dirty="0">
                <a:solidFill>
                  <a:srgbClr val="C00000"/>
                </a:solidFill>
              </a:rPr>
              <a:t>with information and communications technology (ICT) skills</a:t>
            </a:r>
            <a:r>
              <a:rPr lang="en-US" dirty="0"/>
              <a:t>, by type of skill </a:t>
            </a:r>
          </a:p>
          <a:p>
            <a:r>
              <a:rPr lang="en-US" dirty="0"/>
              <a:t>4.b By 2020, </a:t>
            </a:r>
            <a:r>
              <a:rPr lang="en-US" u="sng" dirty="0">
                <a:solidFill>
                  <a:srgbClr val="C00000"/>
                </a:solidFill>
              </a:rPr>
              <a:t>substantially expand globally the number of scholarships </a:t>
            </a:r>
            <a:r>
              <a:rPr lang="en-US" dirty="0"/>
              <a:t>available to developing countries, in particular least developed countries, small island developing States and African countries, </a:t>
            </a:r>
            <a:r>
              <a:rPr lang="en-US" u="sng" dirty="0">
                <a:solidFill>
                  <a:srgbClr val="C00000"/>
                </a:solidFill>
              </a:rPr>
              <a:t>for enrolment </a:t>
            </a:r>
            <a:r>
              <a:rPr lang="en-US" dirty="0"/>
              <a:t>in higher education, </a:t>
            </a:r>
            <a:r>
              <a:rPr lang="en-US" u="sng" dirty="0">
                <a:solidFill>
                  <a:srgbClr val="C00000"/>
                </a:solidFill>
              </a:rPr>
              <a:t>including vocational training and information and communications technology</a:t>
            </a:r>
            <a:r>
              <a:rPr lang="en-US" dirty="0"/>
              <a:t>, technical, engineering and scientific </a:t>
            </a:r>
            <a:r>
              <a:rPr lang="en-US" dirty="0" err="1"/>
              <a:t>programmes</a:t>
            </a:r>
            <a:r>
              <a:rPr lang="en-US" dirty="0"/>
              <a:t>, in developed countries and other developing countries</a:t>
            </a:r>
          </a:p>
        </p:txBody>
      </p:sp>
      <p:sp>
        <p:nvSpPr>
          <p:cNvPr id="6" name="Rectangle 5"/>
          <p:cNvSpPr/>
          <p:nvPr/>
        </p:nvSpPr>
        <p:spPr>
          <a:xfrm>
            <a:off x="8456517" y="2055673"/>
            <a:ext cx="3343275" cy="954107"/>
          </a:xfrm>
          <a:prstGeom prst="rect">
            <a:avLst/>
          </a:prstGeom>
          <a:solidFill>
            <a:schemeClr val="bg1"/>
          </a:solidFill>
        </p:spPr>
        <p:txBody>
          <a:bodyPr wrap="square">
            <a:spAutoFit/>
          </a:bodyPr>
          <a:lstStyle/>
          <a:p>
            <a:r>
              <a:rPr lang="en-US" dirty="0"/>
              <a:t>5.b Enhance the use of enabling technology, in particular </a:t>
            </a:r>
            <a:r>
              <a:rPr lang="en-US" u="sng" dirty="0">
                <a:solidFill>
                  <a:srgbClr val="C00000"/>
                </a:solidFill>
              </a:rPr>
              <a:t>information and communications technology, to promote the empowerment of women</a:t>
            </a:r>
          </a:p>
        </p:txBody>
      </p:sp>
    </p:spTree>
    <p:extLst>
      <p:ext uri="{BB962C8B-B14F-4D97-AF65-F5344CB8AC3E}">
        <p14:creationId xmlns:p14="http://schemas.microsoft.com/office/powerpoint/2010/main" val="344583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3" name="Rectangle 2"/>
          <p:cNvSpPr/>
          <p:nvPr/>
        </p:nvSpPr>
        <p:spPr>
          <a:xfrm>
            <a:off x="2705100" y="2910215"/>
            <a:ext cx="6096000" cy="3108543"/>
          </a:xfrm>
          <a:prstGeom prst="rect">
            <a:avLst/>
          </a:prstGeom>
          <a:solidFill>
            <a:schemeClr val="bg1"/>
          </a:solidFill>
        </p:spPr>
        <p:txBody>
          <a:bodyPr>
            <a:spAutoFit/>
          </a:bodyPr>
          <a:lstStyle/>
          <a:p>
            <a:r>
              <a:rPr lang="en-US" dirty="0"/>
              <a:t>7.1.2 Proportion of population with </a:t>
            </a:r>
            <a:r>
              <a:rPr lang="en-US" u="sng" dirty="0">
                <a:solidFill>
                  <a:srgbClr val="C00000"/>
                </a:solidFill>
              </a:rPr>
              <a:t>primary reliance on </a:t>
            </a:r>
            <a:r>
              <a:rPr lang="en-US" dirty="0"/>
              <a:t>clean fuels and </a:t>
            </a:r>
            <a:r>
              <a:rPr lang="en-US" dirty="0" smtClean="0"/>
              <a:t>technology</a:t>
            </a:r>
          </a:p>
          <a:p>
            <a:r>
              <a:rPr lang="en-US" dirty="0"/>
              <a:t>7.a By 2030, enhance international cooperation to </a:t>
            </a:r>
            <a:r>
              <a:rPr lang="en-US" u="sng" dirty="0">
                <a:solidFill>
                  <a:srgbClr val="C00000"/>
                </a:solidFill>
              </a:rPr>
              <a:t>facilitate access to </a:t>
            </a:r>
            <a:r>
              <a:rPr lang="en-US" dirty="0"/>
              <a:t>clean </a:t>
            </a:r>
            <a:r>
              <a:rPr lang="en-US" u="sng" dirty="0">
                <a:solidFill>
                  <a:srgbClr val="C00000"/>
                </a:solidFill>
              </a:rPr>
              <a:t>energy research and technology</a:t>
            </a:r>
            <a:r>
              <a:rPr lang="en-US" dirty="0"/>
              <a:t>, including renewable energy, energy efficiency and advanced and cleaner fossil-fuel technology, and promote investment in energy infrastructure and clean energy technology </a:t>
            </a:r>
            <a:endParaRPr lang="en-US" dirty="0" smtClean="0"/>
          </a:p>
          <a:p>
            <a:r>
              <a:rPr lang="en-US" dirty="0"/>
              <a:t>7.b By 2030, </a:t>
            </a:r>
            <a:r>
              <a:rPr lang="en-US" u="sng" dirty="0">
                <a:solidFill>
                  <a:srgbClr val="C00000"/>
                </a:solidFill>
              </a:rPr>
              <a:t>expand infrastructure and upgrade technology for supplying modern and sustainable energy services</a:t>
            </a:r>
            <a:r>
              <a:rPr lang="en-US" dirty="0"/>
              <a:t> for all in developing countries, in particular least developed countries, small island developing States and landlocked developing countries, in accordance with their respective </a:t>
            </a:r>
            <a:r>
              <a:rPr lang="en-US" dirty="0" err="1"/>
              <a:t>programmes</a:t>
            </a:r>
            <a:r>
              <a:rPr lang="en-US" dirty="0"/>
              <a:t> of support </a:t>
            </a:r>
            <a:endParaRPr lang="en-US" dirty="0" smtClean="0"/>
          </a:p>
          <a:p>
            <a:r>
              <a:rPr lang="en-US" dirty="0"/>
              <a:t>7.b.1 Investments in energy efficiency as a percentage of GDP and the amount of foreign direct investment in </a:t>
            </a:r>
            <a:r>
              <a:rPr lang="en-US" u="sng" dirty="0">
                <a:solidFill>
                  <a:srgbClr val="C00000"/>
                </a:solidFill>
              </a:rPr>
              <a:t>financial transfer for infrastructure and technology to sustainable development services </a:t>
            </a:r>
            <a:endParaRPr lang="sv-SE" u="sng" dirty="0">
              <a:solidFill>
                <a:srgbClr val="C00000"/>
              </a:solidFill>
            </a:endParaRPr>
          </a:p>
        </p:txBody>
      </p:sp>
    </p:spTree>
    <p:extLst>
      <p:ext uri="{BB962C8B-B14F-4D97-AF65-F5344CB8AC3E}">
        <p14:creationId xmlns:p14="http://schemas.microsoft.com/office/powerpoint/2010/main" val="95291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 </a:t>
            </a:r>
            <a:r>
              <a:rPr lang="en-GB" sz="1400" dirty="0" smtClean="0">
                <a:solidFill>
                  <a:schemeClr val="lt1"/>
                </a:solidFill>
                <a:latin typeface="Calibri"/>
                <a:ea typeface="Calibri"/>
                <a:cs typeface="Calibri"/>
                <a:sym typeface="Calibri"/>
              </a:rPr>
              <a:t>and </a:t>
            </a:r>
            <a:r>
              <a:rPr lang="en-GB" sz="1400" dirty="0">
                <a:solidFill>
                  <a:schemeClr val="lt1"/>
                </a:solidFill>
                <a:latin typeface="Calibri"/>
                <a:ea typeface="Calibri"/>
                <a:cs typeface="Calibri"/>
                <a:sym typeface="Calibri"/>
              </a:rPr>
              <a:t>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4" name="Rectangle 3"/>
          <p:cNvSpPr/>
          <p:nvPr/>
        </p:nvSpPr>
        <p:spPr>
          <a:xfrm>
            <a:off x="4810125" y="3697843"/>
            <a:ext cx="6096000" cy="1600438"/>
          </a:xfrm>
          <a:prstGeom prst="rect">
            <a:avLst/>
          </a:prstGeom>
          <a:solidFill>
            <a:schemeClr val="bg1"/>
          </a:solidFill>
        </p:spPr>
        <p:txBody>
          <a:bodyPr>
            <a:spAutoFit/>
          </a:bodyPr>
          <a:lstStyle/>
          <a:p>
            <a:r>
              <a:rPr lang="en-US" dirty="0"/>
              <a:t>9.b Support </a:t>
            </a:r>
            <a:r>
              <a:rPr lang="en-US" u="sng" dirty="0">
                <a:solidFill>
                  <a:srgbClr val="C00000"/>
                </a:solidFill>
              </a:rPr>
              <a:t>domestic technology development</a:t>
            </a:r>
            <a:r>
              <a:rPr lang="en-US" dirty="0"/>
              <a:t>, research and innovation in developing countries, including by ensuring a conducive policy environment for, inter alia, industrial diversification and value addition to </a:t>
            </a:r>
            <a:r>
              <a:rPr lang="en-US" dirty="0" smtClean="0"/>
              <a:t>commodities</a:t>
            </a:r>
          </a:p>
          <a:p>
            <a:r>
              <a:rPr lang="en-US" dirty="0"/>
              <a:t>9.c Significantly </a:t>
            </a:r>
            <a:r>
              <a:rPr lang="en-US" u="sng" dirty="0">
                <a:solidFill>
                  <a:srgbClr val="C00000"/>
                </a:solidFill>
              </a:rPr>
              <a:t>increase access to information and communications technology</a:t>
            </a:r>
            <a:r>
              <a:rPr lang="en-US" dirty="0"/>
              <a:t> and strive to provide universal and affordable access to the Internet in least developed countries by 2020  </a:t>
            </a:r>
            <a:endParaRPr lang="en-US" dirty="0" smtClean="0"/>
          </a:p>
          <a:p>
            <a:r>
              <a:rPr lang="en-US" dirty="0"/>
              <a:t>9.c.1 Proportion of population covered by a </a:t>
            </a:r>
            <a:r>
              <a:rPr lang="en-US" u="sng" dirty="0">
                <a:solidFill>
                  <a:srgbClr val="C00000"/>
                </a:solidFill>
              </a:rPr>
              <a:t>mobile network</a:t>
            </a:r>
            <a:r>
              <a:rPr lang="en-US" dirty="0"/>
              <a:t>, by technology </a:t>
            </a:r>
            <a:endParaRPr lang="sv-SE" dirty="0"/>
          </a:p>
        </p:txBody>
      </p:sp>
    </p:spTree>
    <p:extLst>
      <p:ext uri="{BB962C8B-B14F-4D97-AF65-F5344CB8AC3E}">
        <p14:creationId xmlns:p14="http://schemas.microsoft.com/office/powerpoint/2010/main" val="258779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3" name="Rectangle 2"/>
          <p:cNvSpPr/>
          <p:nvPr/>
        </p:nvSpPr>
        <p:spPr>
          <a:xfrm>
            <a:off x="2571750" y="3659743"/>
            <a:ext cx="6096000" cy="2031325"/>
          </a:xfrm>
          <a:prstGeom prst="rect">
            <a:avLst/>
          </a:prstGeom>
          <a:solidFill>
            <a:schemeClr val="bg1"/>
          </a:solidFill>
        </p:spPr>
        <p:txBody>
          <a:bodyPr>
            <a:spAutoFit/>
          </a:bodyPr>
          <a:lstStyle/>
          <a:p>
            <a:r>
              <a:rPr lang="en-US" dirty="0"/>
              <a:t>13.3.2 Number of countries that have communicated the strengthening of institutional, systemic and </a:t>
            </a:r>
            <a:r>
              <a:rPr lang="en-US" u="sng" dirty="0">
                <a:solidFill>
                  <a:srgbClr val="C00000"/>
                </a:solidFill>
              </a:rPr>
              <a:t>individual capacity-building to implement adaptation, mitigation and technology transfer</a:t>
            </a:r>
            <a:r>
              <a:rPr lang="en-US" dirty="0"/>
              <a:t>, and development </a:t>
            </a:r>
            <a:r>
              <a:rPr lang="en-US" dirty="0" smtClean="0"/>
              <a:t>actions</a:t>
            </a:r>
          </a:p>
          <a:p>
            <a:r>
              <a:rPr lang="en-US" dirty="0"/>
              <a:t>13.b.1 Number of </a:t>
            </a:r>
            <a:r>
              <a:rPr lang="en-US" u="sng" dirty="0">
                <a:solidFill>
                  <a:srgbClr val="C00000"/>
                </a:solidFill>
              </a:rPr>
              <a:t>least developed countries and small island developing States</a:t>
            </a:r>
            <a:r>
              <a:rPr lang="en-US" dirty="0"/>
              <a:t> that are </a:t>
            </a:r>
            <a:r>
              <a:rPr lang="en-US" u="sng" dirty="0">
                <a:solidFill>
                  <a:srgbClr val="C00000"/>
                </a:solidFill>
              </a:rPr>
              <a:t>receiving specialized support</a:t>
            </a:r>
            <a:r>
              <a:rPr lang="en-US" dirty="0"/>
              <a:t>, and amount of support, </a:t>
            </a:r>
            <a:r>
              <a:rPr lang="en-US" u="sng" dirty="0">
                <a:solidFill>
                  <a:srgbClr val="C00000"/>
                </a:solidFill>
              </a:rPr>
              <a:t>including finance, technology and capacity-building</a:t>
            </a:r>
            <a:r>
              <a:rPr lang="en-US" dirty="0"/>
              <a:t>, for mechanisms for raising capacities for effective climate change-related planning and management, including focusing on women, youth and local and marginalized communities  </a:t>
            </a:r>
            <a:endParaRPr lang="sv-SE" dirty="0"/>
          </a:p>
        </p:txBody>
      </p:sp>
    </p:spTree>
    <p:extLst>
      <p:ext uri="{BB962C8B-B14F-4D97-AF65-F5344CB8AC3E}">
        <p14:creationId xmlns:p14="http://schemas.microsoft.com/office/powerpoint/2010/main" val="32313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4" name="Rectangle 3"/>
          <p:cNvSpPr/>
          <p:nvPr/>
        </p:nvSpPr>
        <p:spPr>
          <a:xfrm>
            <a:off x="4076700" y="2686380"/>
            <a:ext cx="6096000" cy="2031325"/>
          </a:xfrm>
          <a:prstGeom prst="rect">
            <a:avLst/>
          </a:prstGeom>
          <a:solidFill>
            <a:schemeClr val="bg1"/>
          </a:solidFill>
        </p:spPr>
        <p:txBody>
          <a:bodyPr>
            <a:spAutoFit/>
          </a:bodyPr>
          <a:lstStyle/>
          <a:p>
            <a:r>
              <a:rPr lang="en-US" dirty="0"/>
              <a:t>14.a </a:t>
            </a:r>
            <a:r>
              <a:rPr lang="en-US" u="sng" dirty="0">
                <a:solidFill>
                  <a:srgbClr val="C00000"/>
                </a:solidFill>
              </a:rPr>
              <a:t>Increase scientific knowledge, develop research capacity and transfer marine technology</a:t>
            </a:r>
            <a:r>
              <a:rPr lang="en-US" dirty="0"/>
              <a:t>, taking into account the Intergovernmental Oceanographic Commission Criteria and Guidelines on the Transfer of Marine Technology, in order to improve ocean health and to enhance the contribution of marine biodiversity to the development of developing countries, in particular small island developing States and least developed countries </a:t>
            </a:r>
            <a:endParaRPr lang="en-US" dirty="0" smtClean="0"/>
          </a:p>
          <a:p>
            <a:r>
              <a:rPr lang="en-US" dirty="0"/>
              <a:t>14.a.1 </a:t>
            </a:r>
            <a:r>
              <a:rPr lang="en-US" u="sng" dirty="0">
                <a:solidFill>
                  <a:srgbClr val="C00000"/>
                </a:solidFill>
              </a:rPr>
              <a:t>Proportion of total research budget </a:t>
            </a:r>
            <a:r>
              <a:rPr lang="en-US" dirty="0"/>
              <a:t>allocated to research in the field of marine technology </a:t>
            </a:r>
            <a:endParaRPr lang="sv-SE" dirty="0"/>
          </a:p>
        </p:txBody>
      </p:sp>
    </p:spTree>
    <p:extLst>
      <p:ext uri="{BB962C8B-B14F-4D97-AF65-F5344CB8AC3E}">
        <p14:creationId xmlns:p14="http://schemas.microsoft.com/office/powerpoint/2010/main" val="938589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a:t>OUTLINE</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 and </a:t>
            </a:r>
            <a:r>
              <a:rPr lang="en-GB" sz="1400" dirty="0" smtClean="0">
                <a:solidFill>
                  <a:schemeClr val="lt1"/>
                </a:solidFill>
                <a:latin typeface="Calibri"/>
                <a:ea typeface="Calibri"/>
                <a:cs typeface="Calibri"/>
                <a:sym typeface="Calibri"/>
              </a:rPr>
              <a:t>KTH </a:t>
            </a:r>
            <a:r>
              <a:rPr lang="en-GB" sz="1400" dirty="0">
                <a:solidFill>
                  <a:schemeClr val="lt1"/>
                </a:solidFill>
                <a:latin typeface="Calibri"/>
                <a:ea typeface="Calibri"/>
                <a:cs typeface="Calibri"/>
                <a:sym typeface="Calibri"/>
              </a:rPr>
              <a:t>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11809312"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The digital transition</a:t>
            </a:r>
          </a:p>
          <a:p>
            <a:endParaRPr lang="it-IT" sz="2400" dirty="0">
              <a:solidFill>
                <a:schemeClr val="dk1"/>
              </a:solidFill>
              <a:latin typeface="Lato Light"/>
              <a:ea typeface="Lato Light"/>
              <a:cs typeface="Lato Light"/>
            </a:endParaRPr>
          </a:p>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The sustainability transition</a:t>
            </a:r>
          </a:p>
          <a:p>
            <a:endParaRPr lang="it-IT" sz="2400" dirty="0">
              <a:solidFill>
                <a:schemeClr val="dk1"/>
              </a:solidFill>
              <a:latin typeface="Lato Light"/>
              <a:ea typeface="Lato Light"/>
              <a:cs typeface="Lato Light"/>
            </a:endParaRPr>
          </a:p>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The twin transition and its transformative powers</a:t>
            </a:r>
          </a:p>
          <a:p>
            <a:endParaRPr lang="it-IT" sz="2400" dirty="0">
              <a:solidFill>
                <a:schemeClr val="dk1"/>
              </a:solidFill>
              <a:latin typeface="Lato Light"/>
              <a:ea typeface="Lato Light"/>
              <a:cs typeface="Lato Light"/>
            </a:endParaRPr>
          </a:p>
          <a:p>
            <a:pPr algn="ctr"/>
            <a:r>
              <a:rPr lang="it-IT" sz="2400" dirty="0" smtClean="0">
                <a:solidFill>
                  <a:schemeClr val="dk1"/>
                </a:solidFill>
                <a:latin typeface="Lato Light"/>
                <a:ea typeface="Lato Light"/>
                <a:cs typeface="Lato Light"/>
              </a:rPr>
              <a:t>BREAK</a:t>
            </a:r>
          </a:p>
          <a:p>
            <a:endParaRPr lang="it-IT" sz="2400" dirty="0">
              <a:solidFill>
                <a:schemeClr val="dk1"/>
              </a:solidFill>
              <a:latin typeface="Lato Light"/>
              <a:ea typeface="Lato Light"/>
              <a:cs typeface="Lato Light"/>
            </a:endParaRPr>
          </a:p>
          <a:p>
            <a:pPr marL="342900" indent="-342900">
              <a:buFont typeface="Arial" panose="020B0604020202020204" pitchFamily="34" charset="0"/>
              <a:buChar char="•"/>
            </a:pPr>
            <a:r>
              <a:rPr lang="it-IT" sz="2400" dirty="0" smtClean="0">
                <a:solidFill>
                  <a:schemeClr val="dk1"/>
                </a:solidFill>
                <a:latin typeface="Lato Light"/>
                <a:ea typeface="Lato Light"/>
                <a:cs typeface="Lato Light"/>
              </a:rPr>
              <a:t>Zoom into the AI zone: where about? </a:t>
            </a:r>
          </a:p>
          <a:p>
            <a:pPr marL="342900" indent="-342900">
              <a:buFont typeface="Arial" panose="020B0604020202020204" pitchFamily="34" charset="0"/>
              <a:buChar char="•"/>
            </a:pPr>
            <a:endParaRPr lang="it-IT" sz="2400" dirty="0">
              <a:solidFill>
                <a:schemeClr val="dk1"/>
              </a:solidFill>
              <a:latin typeface="Lato Light"/>
            </a:endParaRPr>
          </a:p>
          <a:p>
            <a:pPr algn="ctr"/>
            <a:r>
              <a:rPr lang="it-IT" sz="2400" dirty="0" smtClean="0">
                <a:solidFill>
                  <a:schemeClr val="dk1"/>
                </a:solidFill>
                <a:latin typeface="Lato Light"/>
              </a:rPr>
              <a:t>BREAK</a:t>
            </a:r>
          </a:p>
          <a:p>
            <a:endParaRPr lang="it-IT" sz="2400" dirty="0">
              <a:solidFill>
                <a:schemeClr val="dk1"/>
              </a:solidFill>
              <a:latin typeface="Lato Light"/>
            </a:endParaRPr>
          </a:p>
          <a:p>
            <a:pPr marL="342900" indent="-342900">
              <a:buFont typeface="Arial" panose="020B0604020202020204" pitchFamily="34" charset="0"/>
              <a:buChar char="•"/>
            </a:pPr>
            <a:r>
              <a:rPr lang="it-IT" sz="2400" dirty="0" smtClean="0">
                <a:solidFill>
                  <a:schemeClr val="dk1"/>
                </a:solidFill>
                <a:latin typeface="Lato Light"/>
              </a:rPr>
              <a:t>Large Language Models: different mean, same need</a:t>
            </a:r>
            <a:endParaRPr lang="en-GB" sz="2000" dirty="0"/>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Tree>
    <p:extLst>
      <p:ext uri="{BB962C8B-B14F-4D97-AF65-F5344CB8AC3E}">
        <p14:creationId xmlns:p14="http://schemas.microsoft.com/office/powerpoint/2010/main" val="4120143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42980" y="893658"/>
            <a:ext cx="9055687" cy="4576529"/>
          </a:xfrm>
          <a:prstGeom prst="rect">
            <a:avLst/>
          </a:prstGeom>
        </p:spPr>
      </p:pic>
      <p:sp>
        <p:nvSpPr>
          <p:cNvPr id="3" name="Rectangle 2"/>
          <p:cNvSpPr/>
          <p:nvPr/>
        </p:nvSpPr>
        <p:spPr>
          <a:xfrm>
            <a:off x="1409831" y="730428"/>
            <a:ext cx="6096000" cy="4739759"/>
          </a:xfrm>
          <a:prstGeom prst="rect">
            <a:avLst/>
          </a:prstGeom>
          <a:solidFill>
            <a:schemeClr val="bg1"/>
          </a:solidFill>
        </p:spPr>
        <p:txBody>
          <a:bodyPr>
            <a:spAutoFit/>
          </a:bodyPr>
          <a:lstStyle/>
          <a:p>
            <a:r>
              <a:rPr lang="en-US" dirty="0"/>
              <a:t>Technology </a:t>
            </a:r>
            <a:endParaRPr lang="en-US" dirty="0" smtClean="0"/>
          </a:p>
          <a:p>
            <a:r>
              <a:rPr lang="en-US" dirty="0" smtClean="0"/>
              <a:t>17.6 </a:t>
            </a:r>
            <a:r>
              <a:rPr lang="en-US" u="sng" dirty="0">
                <a:solidFill>
                  <a:srgbClr val="C00000"/>
                </a:solidFill>
              </a:rPr>
              <a:t>Enhance North-South, South-South and triangular regional and international cooperation on and access to </a:t>
            </a:r>
            <a:r>
              <a:rPr lang="en-US" dirty="0"/>
              <a:t>science, technology and innovation and enhance knowledge-sharing on mutually agreed terms, including through improved coordination among existing mechanisms, in particular at the United Nations level, and through a global technology facilitation mechanism </a:t>
            </a:r>
            <a:endParaRPr lang="en-US" dirty="0" smtClean="0"/>
          </a:p>
          <a:p>
            <a:r>
              <a:rPr lang="en-US" sz="1200" dirty="0" smtClean="0"/>
              <a:t>17.6.1 </a:t>
            </a:r>
            <a:r>
              <a:rPr lang="en-US" sz="1200" dirty="0">
                <a:solidFill>
                  <a:srgbClr val="C00000"/>
                </a:solidFill>
              </a:rPr>
              <a:t>Number</a:t>
            </a:r>
            <a:r>
              <a:rPr lang="en-US" sz="1200" dirty="0"/>
              <a:t> of science and/or technology cooperation agreements and </a:t>
            </a:r>
            <a:r>
              <a:rPr lang="en-US" sz="1200" dirty="0" err="1"/>
              <a:t>programmes</a:t>
            </a:r>
            <a:r>
              <a:rPr lang="en-US" sz="1200" dirty="0"/>
              <a:t> between countries, by type of cooperation </a:t>
            </a:r>
            <a:endParaRPr lang="en-US" sz="1200" dirty="0" smtClean="0"/>
          </a:p>
          <a:p>
            <a:r>
              <a:rPr lang="en-US" sz="1200" dirty="0" smtClean="0"/>
              <a:t>17.6.2 </a:t>
            </a:r>
            <a:r>
              <a:rPr lang="en-US" sz="1200" dirty="0"/>
              <a:t>Fixed Internet </a:t>
            </a:r>
            <a:r>
              <a:rPr lang="en-US" sz="1200" dirty="0">
                <a:solidFill>
                  <a:srgbClr val="C00000"/>
                </a:solidFill>
              </a:rPr>
              <a:t>broadband subscriptions </a:t>
            </a:r>
            <a:r>
              <a:rPr lang="en-US" sz="1200" dirty="0"/>
              <a:t>per 100 inhabitants, by speed </a:t>
            </a:r>
            <a:endParaRPr lang="en-US" sz="1200" dirty="0" smtClean="0"/>
          </a:p>
          <a:p>
            <a:r>
              <a:rPr lang="en-US" dirty="0" smtClean="0"/>
              <a:t>17.7 </a:t>
            </a:r>
            <a:r>
              <a:rPr lang="en-US" dirty="0"/>
              <a:t>Promote the </a:t>
            </a:r>
            <a:r>
              <a:rPr lang="en-US" u="sng" dirty="0">
                <a:solidFill>
                  <a:srgbClr val="C00000"/>
                </a:solidFill>
              </a:rPr>
              <a:t>development, transfer, dissemination and diffusion </a:t>
            </a:r>
            <a:r>
              <a:rPr lang="en-US" dirty="0"/>
              <a:t>of environmentally sound technologies to developing countries on </a:t>
            </a:r>
            <a:r>
              <a:rPr lang="en-US" dirty="0" err="1"/>
              <a:t>favourable</a:t>
            </a:r>
            <a:r>
              <a:rPr lang="en-US" dirty="0"/>
              <a:t> terms, including on concessional and preferential terms, as mutually agreed </a:t>
            </a:r>
            <a:endParaRPr lang="en-US" dirty="0" smtClean="0"/>
          </a:p>
          <a:p>
            <a:r>
              <a:rPr lang="en-US" sz="1200" dirty="0" smtClean="0"/>
              <a:t>17.7.1 </a:t>
            </a:r>
            <a:r>
              <a:rPr lang="en-US" sz="1200" dirty="0"/>
              <a:t>Total amount of approved funding for developing countries to promote the development, transfer, dissemination and diffusion of environmentally sound technologies </a:t>
            </a:r>
            <a:endParaRPr lang="en-US" sz="1200" dirty="0" smtClean="0"/>
          </a:p>
          <a:p>
            <a:r>
              <a:rPr lang="en-US" u="sng" dirty="0" smtClean="0">
                <a:solidFill>
                  <a:srgbClr val="C00000"/>
                </a:solidFill>
              </a:rPr>
              <a:t>17.8 </a:t>
            </a:r>
            <a:r>
              <a:rPr lang="en-US" u="sng" dirty="0">
                <a:solidFill>
                  <a:srgbClr val="C00000"/>
                </a:solidFill>
              </a:rPr>
              <a:t>Fully operationalize the technology bank and science, technology and innovation capacity-building mechanism</a:t>
            </a:r>
            <a:r>
              <a:rPr lang="en-US" dirty="0"/>
              <a:t> for least developed countries by 2017 and enhance the use of enabling technology, in particular </a:t>
            </a:r>
            <a:r>
              <a:rPr lang="en-US" u="sng" dirty="0">
                <a:solidFill>
                  <a:srgbClr val="C00000"/>
                </a:solidFill>
              </a:rPr>
              <a:t>information and communications technology </a:t>
            </a:r>
            <a:endParaRPr lang="en-US" u="sng" dirty="0" smtClean="0">
              <a:solidFill>
                <a:srgbClr val="C00000"/>
              </a:solidFill>
            </a:endParaRPr>
          </a:p>
          <a:p>
            <a:r>
              <a:rPr lang="en-US" sz="1200" dirty="0" smtClean="0"/>
              <a:t>17.8.1 </a:t>
            </a:r>
            <a:r>
              <a:rPr lang="en-US" sz="1200" dirty="0">
                <a:solidFill>
                  <a:srgbClr val="C00000"/>
                </a:solidFill>
              </a:rPr>
              <a:t>Proportion of individuals using the Internet </a:t>
            </a:r>
            <a:endParaRPr lang="sv-SE" sz="1200" dirty="0">
              <a:solidFill>
                <a:srgbClr val="C00000"/>
              </a:solidFill>
            </a:endParaRPr>
          </a:p>
        </p:txBody>
      </p:sp>
    </p:spTree>
    <p:extLst>
      <p:ext uri="{BB962C8B-B14F-4D97-AF65-F5344CB8AC3E}">
        <p14:creationId xmlns:p14="http://schemas.microsoft.com/office/powerpoint/2010/main" val="1801303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THE SDGS: WHERE DOES TECHNOLOGY ENTER THIS PICTURE?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2" name="Picture 1"/>
          <p:cNvPicPr>
            <a:picLocks noChangeAspect="1"/>
          </p:cNvPicPr>
          <p:nvPr/>
        </p:nvPicPr>
        <p:blipFill>
          <a:blip r:embed="rId4"/>
          <a:stretch>
            <a:fillRect/>
          </a:stretch>
        </p:blipFill>
        <p:spPr>
          <a:xfrm>
            <a:off x="141855" y="2383768"/>
            <a:ext cx="4363470" cy="2205194"/>
          </a:xfrm>
          <a:prstGeom prst="rect">
            <a:avLst/>
          </a:prstGeom>
        </p:spPr>
      </p:pic>
      <p:sp>
        <p:nvSpPr>
          <p:cNvPr id="4" name="Rectangle 3"/>
          <p:cNvSpPr/>
          <p:nvPr/>
        </p:nvSpPr>
        <p:spPr>
          <a:xfrm>
            <a:off x="4823178" y="1224207"/>
            <a:ext cx="6989586" cy="4524315"/>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Rights</a:t>
            </a: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Access</a:t>
            </a: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Transfer</a:t>
            </a: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Development</a:t>
            </a: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Investment</a:t>
            </a:r>
          </a:p>
          <a:p>
            <a:pPr marL="285750" indent="-285750">
              <a:buFont typeface="Arial" panose="020B0604020202020204" pitchFamily="34" charset="0"/>
              <a:buChar char="•"/>
            </a:pPr>
            <a:endParaRPr lang="en-US" sz="1800" dirty="0">
              <a:solidFill>
                <a:schemeClr val="tx1">
                  <a:lumMod val="75000"/>
                  <a:lumOff val="25000"/>
                </a:schemeClr>
              </a:solidFill>
              <a:latin typeface="Century Gothic" panose="020B0502020202020204" pitchFamily="34" charset="0"/>
            </a:endParaRP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Technology must be accessible, available, appropriate, diffused, operationalized.</a:t>
            </a:r>
          </a:p>
          <a:p>
            <a:pPr marL="285750" indent="-285750">
              <a:buFont typeface="Arial" panose="020B0604020202020204" pitchFamily="34" charset="0"/>
              <a:buChar char="•"/>
            </a:pPr>
            <a:endParaRPr lang="en-US" sz="1800" dirty="0">
              <a:solidFill>
                <a:schemeClr val="tx1">
                  <a:lumMod val="75000"/>
                  <a:lumOff val="25000"/>
                </a:schemeClr>
              </a:solidFill>
              <a:latin typeface="Century Gothic" panose="020B0502020202020204" pitchFamily="34" charset="0"/>
            </a:endParaRP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Technology must target the poor and vulnerable.</a:t>
            </a:r>
          </a:p>
          <a:p>
            <a:pPr marL="285750" indent="-285750">
              <a:buFont typeface="Arial" panose="020B0604020202020204" pitchFamily="34" charset="0"/>
              <a:buChar char="•"/>
            </a:pPr>
            <a:endParaRPr lang="en-US" sz="1800" dirty="0">
              <a:solidFill>
                <a:schemeClr val="tx1">
                  <a:lumMod val="75000"/>
                  <a:lumOff val="25000"/>
                </a:schemeClr>
              </a:solidFill>
              <a:latin typeface="Century Gothic" panose="020B0502020202020204" pitchFamily="34" charset="0"/>
            </a:endParaRP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As technology is based on scientific knowledge, science and technical literacy must be promoted.</a:t>
            </a:r>
          </a:p>
          <a:p>
            <a:pPr marL="285750" indent="-285750">
              <a:buFont typeface="Arial" panose="020B0604020202020204" pitchFamily="34" charset="0"/>
              <a:buChar char="•"/>
            </a:pPr>
            <a:endParaRPr lang="en-US" sz="1800" dirty="0">
              <a:solidFill>
                <a:schemeClr val="tx1">
                  <a:lumMod val="75000"/>
                  <a:lumOff val="25000"/>
                </a:schemeClr>
              </a:solidFill>
              <a:latin typeface="Century Gothic" panose="020B0502020202020204" pitchFamily="34" charset="0"/>
            </a:endParaRPr>
          </a:p>
          <a:p>
            <a:pPr marL="285750" indent="-285750">
              <a:buFont typeface="Arial" panose="020B0604020202020204" pitchFamily="34" charset="0"/>
              <a:buChar char="•"/>
            </a:pPr>
            <a:r>
              <a:rPr lang="en-US" sz="1800" dirty="0">
                <a:solidFill>
                  <a:schemeClr val="tx1">
                    <a:lumMod val="75000"/>
                    <a:lumOff val="25000"/>
                  </a:schemeClr>
                </a:solidFill>
                <a:latin typeface="Century Gothic" panose="020B0502020202020204" pitchFamily="34" charset="0"/>
              </a:rPr>
              <a:t>Information and communication technology is </a:t>
            </a:r>
            <a:r>
              <a:rPr lang="en-US" sz="1800" dirty="0" err="1">
                <a:solidFill>
                  <a:schemeClr val="tx1">
                    <a:lumMod val="75000"/>
                    <a:lumOff val="25000"/>
                  </a:schemeClr>
                </a:solidFill>
                <a:latin typeface="Century Gothic" panose="020B0502020202020204" pitchFamily="34" charset="0"/>
              </a:rPr>
              <a:t>oftentime</a:t>
            </a:r>
            <a:r>
              <a:rPr lang="en-US" sz="1800" dirty="0">
                <a:solidFill>
                  <a:schemeClr val="tx1">
                    <a:lumMod val="75000"/>
                    <a:lumOff val="25000"/>
                  </a:schemeClr>
                </a:solidFill>
                <a:latin typeface="Century Gothic" panose="020B0502020202020204" pitchFamily="34" charset="0"/>
              </a:rPr>
              <a:t> mentioned as a </a:t>
            </a:r>
            <a:r>
              <a:rPr lang="en-US" sz="1800" dirty="0" smtClean="0">
                <a:solidFill>
                  <a:schemeClr val="tx1">
                    <a:lumMod val="75000"/>
                    <a:lumOff val="25000"/>
                  </a:schemeClr>
                </a:solidFill>
                <a:latin typeface="Century Gothic" panose="020B0502020202020204" pitchFamily="34" charset="0"/>
              </a:rPr>
              <a:t>standalone</a:t>
            </a:r>
            <a:endParaRPr lang="sv-SE" sz="1800" dirty="0"/>
          </a:p>
        </p:txBody>
      </p:sp>
    </p:spTree>
    <p:extLst>
      <p:ext uri="{BB962C8B-B14F-4D97-AF65-F5344CB8AC3E}">
        <p14:creationId xmlns:p14="http://schemas.microsoft.com/office/powerpoint/2010/main" val="3162296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102003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A LOOK AT THE DATA</a:t>
            </a:r>
            <a:r>
              <a:rPr lang="sv-SE" sz="2800" dirty="0"/>
              <a:t/>
            </a:r>
            <a:br>
              <a:rPr lang="sv-SE" sz="2800" dirty="0"/>
            </a:br>
            <a:r>
              <a:rPr lang="sv-SE" sz="2400" i="1" dirty="0" err="1" smtClean="0"/>
              <a:t>Are</a:t>
            </a:r>
            <a:r>
              <a:rPr lang="sv-SE" sz="2400" i="1" dirty="0" smtClean="0"/>
              <a:t> </a:t>
            </a:r>
            <a:r>
              <a:rPr lang="sv-SE" sz="2400" i="1" dirty="0" err="1" smtClean="0"/>
              <a:t>we</a:t>
            </a:r>
            <a:r>
              <a:rPr lang="sv-SE" sz="2400" i="1" dirty="0" smtClean="0"/>
              <a:t> all </a:t>
            </a:r>
            <a:r>
              <a:rPr lang="sv-SE" sz="2400" i="1" dirty="0" err="1" smtClean="0"/>
              <a:t>connected</a:t>
            </a:r>
            <a:r>
              <a:rPr lang="sv-SE" sz="2400" i="1" dirty="0" smtClean="0"/>
              <a:t>?</a:t>
            </a:r>
            <a:endParaRPr sz="2400" i="1"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 y="1202881"/>
            <a:ext cx="10058400" cy="4566969"/>
          </a:xfrm>
          <a:prstGeom prst="rect">
            <a:avLst/>
          </a:prstGeom>
        </p:spPr>
      </p:pic>
      <p:sp>
        <p:nvSpPr>
          <p:cNvPr id="7" name="Rectangle 6"/>
          <p:cNvSpPr/>
          <p:nvPr/>
        </p:nvSpPr>
        <p:spPr>
          <a:xfrm>
            <a:off x="141855" y="5769850"/>
            <a:ext cx="12313723" cy="307777"/>
          </a:xfrm>
          <a:prstGeom prst="rect">
            <a:avLst/>
          </a:prstGeom>
        </p:spPr>
        <p:txBody>
          <a:bodyPr wrap="square">
            <a:spAutoFit/>
          </a:bodyPr>
          <a:lstStyle/>
          <a:p>
            <a:r>
              <a:rPr lang="en-US" dirty="0" smtClean="0">
                <a:latin typeface="Yantramanav"/>
              </a:rPr>
              <a:t>Metadata: The </a:t>
            </a:r>
            <a:r>
              <a:rPr lang="en-US" dirty="0">
                <a:latin typeface="Yantramanav"/>
              </a:rPr>
              <a:t>percentage of the population who used the Internet from any location in the last three </a:t>
            </a:r>
            <a:r>
              <a:rPr lang="en-US" dirty="0" smtClean="0">
                <a:latin typeface="Yantramanav"/>
              </a:rPr>
              <a:t>months (via </a:t>
            </a:r>
            <a:r>
              <a:rPr lang="en-US" dirty="0">
                <a:latin typeface="Yantramanav"/>
              </a:rPr>
              <a:t>a fixed or mobile </a:t>
            </a:r>
            <a:r>
              <a:rPr lang="en-US" dirty="0" smtClean="0">
                <a:latin typeface="Yantramanav"/>
              </a:rPr>
              <a:t>network).</a:t>
            </a:r>
            <a:endParaRPr lang="sv-SE" dirty="0"/>
          </a:p>
        </p:txBody>
      </p:sp>
      <p:pic>
        <p:nvPicPr>
          <p:cNvPr id="1028" name="Picture 4" descr="Sustainable Development Goal 9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4182" y="1395763"/>
            <a:ext cx="628982" cy="62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561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102003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A LOOK AT DATA</a:t>
            </a:r>
            <a:r>
              <a:rPr lang="sv-SE" sz="2800" dirty="0"/>
              <a:t/>
            </a:r>
            <a:br>
              <a:rPr lang="sv-SE" sz="2800" dirty="0"/>
            </a:br>
            <a:r>
              <a:rPr lang="sv-SE" sz="2400" i="1" dirty="0" err="1" smtClean="0"/>
              <a:t>Are</a:t>
            </a:r>
            <a:r>
              <a:rPr lang="sv-SE" sz="2400" i="1" dirty="0" smtClean="0"/>
              <a:t> </a:t>
            </a:r>
            <a:r>
              <a:rPr lang="sv-SE" sz="2400" i="1" dirty="0" err="1" smtClean="0"/>
              <a:t>we</a:t>
            </a:r>
            <a:r>
              <a:rPr lang="sv-SE" sz="2400" i="1" dirty="0" smtClean="0"/>
              <a:t> all </a:t>
            </a:r>
            <a:r>
              <a:rPr lang="sv-SE" sz="2400" i="1" dirty="0" err="1" smtClean="0"/>
              <a:t>accessing</a:t>
            </a:r>
            <a:r>
              <a:rPr lang="sv-SE" sz="2400" i="1" dirty="0" smtClean="0"/>
              <a:t> digital </a:t>
            </a:r>
            <a:r>
              <a:rPr lang="sv-SE" sz="2400" i="1" dirty="0" err="1" smtClean="0"/>
              <a:t>technologies</a:t>
            </a:r>
            <a:r>
              <a:rPr lang="sv-SE" sz="2400" i="1" dirty="0" smtClean="0"/>
              <a:t>?</a:t>
            </a:r>
            <a:endParaRPr sz="2400" i="1"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7" name="Rectangle 6"/>
          <p:cNvSpPr/>
          <p:nvPr/>
        </p:nvSpPr>
        <p:spPr>
          <a:xfrm>
            <a:off x="141855" y="5769850"/>
            <a:ext cx="12313723" cy="461665"/>
          </a:xfrm>
          <a:prstGeom prst="rect">
            <a:avLst/>
          </a:prstGeom>
        </p:spPr>
        <p:txBody>
          <a:bodyPr wrap="square">
            <a:spAutoFit/>
          </a:bodyPr>
          <a:lstStyle/>
          <a:p>
            <a:r>
              <a:rPr lang="en-US" sz="1200" dirty="0">
                <a:latin typeface="Yantramanav"/>
              </a:rPr>
              <a:t>Metadata: Waste from electrical and electronic equipment, estimated based on figures for domestic production, imports and exports of electronic products, as well as product lifespan data.</a:t>
            </a:r>
            <a:endParaRPr lang="sv-SE" sz="12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 y="1202881"/>
            <a:ext cx="10058400" cy="4566969"/>
          </a:xfrm>
          <a:prstGeom prst="rect">
            <a:avLst/>
          </a:prstGeom>
        </p:spPr>
      </p:pic>
      <p:pic>
        <p:nvPicPr>
          <p:cNvPr id="4100" name="Picture 4" descr="SDG 12: Responsible Consumption and Production - KIT Royal Tropical  Institu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42" y="1422703"/>
            <a:ext cx="560736" cy="56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191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ENABLING THE TWIN TRANSITION</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smtClean="0">
                <a:solidFill>
                  <a:schemeClr val="lt1"/>
                </a:solidFill>
                <a:latin typeface="Calibri"/>
                <a:ea typeface="Calibri"/>
                <a:cs typeface="Calibri"/>
                <a:sym typeface="Calibri"/>
              </a:rPr>
              <a:t>, 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6" name="Rectangle 5"/>
          <p:cNvSpPr/>
          <p:nvPr/>
        </p:nvSpPr>
        <p:spPr>
          <a:xfrm>
            <a:off x="141855" y="1639706"/>
            <a:ext cx="5190107" cy="3693319"/>
          </a:xfrm>
          <a:prstGeom prst="rect">
            <a:avLst/>
          </a:prstGeom>
        </p:spPr>
        <p:txBody>
          <a:bodyPr wrap="square">
            <a:spAutoFit/>
          </a:bodyPr>
          <a:lstStyle/>
          <a:p>
            <a:r>
              <a:rPr lang="en-US" sz="1800" dirty="0" err="1">
                <a:solidFill>
                  <a:schemeClr val="tx1">
                    <a:lumMod val="75000"/>
                    <a:lumOff val="25000"/>
                  </a:schemeClr>
                </a:solidFill>
                <a:latin typeface="Century Gothic" panose="020B0502020202020204" pitchFamily="34" charset="0"/>
              </a:rPr>
              <a:t>Digitalisation</a:t>
            </a:r>
            <a:r>
              <a:rPr lang="en-US" sz="1800" dirty="0">
                <a:solidFill>
                  <a:schemeClr val="tx1">
                    <a:lumMod val="75000"/>
                    <a:lumOff val="25000"/>
                  </a:schemeClr>
                </a:solidFill>
                <a:latin typeface="Century Gothic" panose="020B0502020202020204" pitchFamily="34" charset="0"/>
              </a:rPr>
              <a:t> is transforming societies across the world at dramatic pace, but there is urgent need to align these transformations to sustainability objectives.</a:t>
            </a:r>
          </a:p>
          <a:p>
            <a:endParaRPr lang="en-US" sz="1800" dirty="0">
              <a:solidFill>
                <a:schemeClr val="tx1">
                  <a:lumMod val="75000"/>
                  <a:lumOff val="25000"/>
                </a:schemeClr>
              </a:solidFill>
              <a:latin typeface="Century Gothic" panose="020B0502020202020204" pitchFamily="34" charset="0"/>
            </a:endParaRPr>
          </a:p>
          <a:p>
            <a:r>
              <a:rPr lang="en-US" sz="1800" b="1" dirty="0">
                <a:solidFill>
                  <a:schemeClr val="tx1">
                    <a:lumMod val="75000"/>
                    <a:lumOff val="25000"/>
                  </a:schemeClr>
                </a:solidFill>
                <a:latin typeface="Century Gothic" panose="020B0502020202020204" pitchFamily="34" charset="0"/>
              </a:rPr>
              <a:t>The twin transition </a:t>
            </a:r>
            <a:r>
              <a:rPr lang="en-US" sz="1800" dirty="0">
                <a:solidFill>
                  <a:schemeClr val="tx1">
                    <a:lumMod val="75000"/>
                    <a:lumOff val="25000"/>
                  </a:schemeClr>
                </a:solidFill>
                <a:latin typeface="Century Gothic" panose="020B0502020202020204" pitchFamily="34" charset="0"/>
              </a:rPr>
              <a:t>(digital and green) leads to digitally intertwined societies and futures in which models from both spheres interact, giving rise to more complex ecosystems under constant transformations. </a:t>
            </a:r>
            <a:endParaRPr lang="en-US" sz="1800" dirty="0" smtClean="0">
              <a:solidFill>
                <a:schemeClr val="tx1">
                  <a:lumMod val="75000"/>
                  <a:lumOff val="25000"/>
                </a:schemeClr>
              </a:solidFill>
              <a:latin typeface="Century Gothic" panose="020B0502020202020204" pitchFamily="34" charset="0"/>
            </a:endParaRPr>
          </a:p>
          <a:p>
            <a:endParaRPr lang="en-US" sz="1800" dirty="0">
              <a:solidFill>
                <a:schemeClr val="tx1">
                  <a:lumMod val="75000"/>
                  <a:lumOff val="25000"/>
                </a:schemeClr>
              </a:solidFill>
              <a:latin typeface="Century Gothic" panose="020B0502020202020204" pitchFamily="34" charset="0"/>
            </a:endParaRPr>
          </a:p>
          <a:p>
            <a:r>
              <a:rPr lang="en-US" sz="1800" dirty="0" smtClean="0">
                <a:solidFill>
                  <a:schemeClr val="tx1">
                    <a:lumMod val="75000"/>
                    <a:lumOff val="25000"/>
                  </a:schemeClr>
                </a:solidFill>
                <a:latin typeface="Century Gothic" panose="020B0502020202020204" pitchFamily="34" charset="0"/>
              </a:rPr>
              <a:t>Let’s consider this framework: what’s missing?</a:t>
            </a:r>
            <a:endParaRPr lang="en-US" sz="1800" dirty="0">
              <a:solidFill>
                <a:schemeClr val="tx1">
                  <a:lumMod val="75000"/>
                  <a:lumOff val="25000"/>
                </a:schemeClr>
              </a:solidFill>
              <a:latin typeface="Century Gothic" panose="020B0502020202020204" pitchFamily="34" charset="0"/>
            </a:endParaRPr>
          </a:p>
        </p:txBody>
      </p:sp>
      <p:pic>
        <p:nvPicPr>
          <p:cNvPr id="29698" name="Picture 2" descr="usaid digital ecosystem frame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42" y="741542"/>
            <a:ext cx="6578147" cy="511862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117125" y="5898546"/>
            <a:ext cx="4790361" cy="276999"/>
          </a:xfrm>
          <a:prstGeom prst="rect">
            <a:avLst/>
          </a:prstGeom>
        </p:spPr>
        <p:txBody>
          <a:bodyPr wrap="square">
            <a:spAutoFit/>
          </a:bodyPr>
          <a:lstStyle/>
          <a:p>
            <a:r>
              <a:rPr lang="en-US" sz="1200" dirty="0" smtClean="0">
                <a:latin typeface="Yantramanav"/>
              </a:rPr>
              <a:t>Source: USAID Digital Ecosystem Framework </a:t>
            </a:r>
            <a:endParaRPr lang="sv-SE" sz="1200" dirty="0"/>
          </a:p>
        </p:txBody>
      </p:sp>
    </p:spTree>
    <p:extLst>
      <p:ext uri="{BB962C8B-B14F-4D97-AF65-F5344CB8AC3E}">
        <p14:creationId xmlns:p14="http://schemas.microsoft.com/office/powerpoint/2010/main" val="345986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UNDERSTANDING THE IMPLICATIONS OF THE TWIN TRANSITION</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a:t>
            </a:r>
            <a:r>
              <a:rPr lang="en-US" sz="1050" dirty="0"/>
              <a:t>WBGU (2019) Towards our Common Digital Future</a:t>
            </a:r>
            <a:endParaRPr lang="sv-SE" sz="1050" dirty="0"/>
          </a:p>
        </p:txBody>
      </p:sp>
      <p:pic>
        <p:nvPicPr>
          <p:cNvPr id="4" name="Picture 3"/>
          <p:cNvPicPr>
            <a:picLocks noChangeAspect="1"/>
          </p:cNvPicPr>
          <p:nvPr/>
        </p:nvPicPr>
        <p:blipFill rotWithShape="1">
          <a:blip r:embed="rId4"/>
          <a:srcRect l="29833" t="36074" r="13194" b="10445"/>
          <a:stretch/>
        </p:blipFill>
        <p:spPr>
          <a:xfrm>
            <a:off x="289560" y="735545"/>
            <a:ext cx="9768840" cy="5158290"/>
          </a:xfrm>
          <a:prstGeom prst="rect">
            <a:avLst/>
          </a:prstGeom>
        </p:spPr>
      </p:pic>
    </p:spTree>
    <p:extLst>
      <p:ext uri="{BB962C8B-B14F-4D97-AF65-F5344CB8AC3E}">
        <p14:creationId xmlns:p14="http://schemas.microsoft.com/office/powerpoint/2010/main" val="2330189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WHERE ARE WE NOW</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a:t>
            </a:r>
            <a:r>
              <a:rPr lang="en-US" sz="1050" dirty="0"/>
              <a:t>WBGU (2019) Towards our Common Digital Future</a:t>
            </a:r>
            <a:endParaRPr lang="sv-SE" sz="1050" dirty="0"/>
          </a:p>
        </p:txBody>
      </p:sp>
      <p:pic>
        <p:nvPicPr>
          <p:cNvPr id="4" name="Picture 3"/>
          <p:cNvPicPr>
            <a:picLocks noChangeAspect="1"/>
          </p:cNvPicPr>
          <p:nvPr/>
        </p:nvPicPr>
        <p:blipFill rotWithShape="1">
          <a:blip r:embed="rId4"/>
          <a:srcRect l="29833" t="36074" r="13194" b="10445"/>
          <a:stretch/>
        </p:blipFill>
        <p:spPr>
          <a:xfrm>
            <a:off x="289560" y="735545"/>
            <a:ext cx="9768840" cy="5158290"/>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6961657" y="2651305"/>
            <a:ext cx="5553405" cy="2591255"/>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u="sng" dirty="0" smtClean="0">
                <a:solidFill>
                  <a:srgbClr val="00B050"/>
                </a:solidFill>
                <a:latin typeface="Lato Light"/>
                <a:ea typeface="Lato Light"/>
                <a:cs typeface="Lato Light"/>
              </a:rPr>
              <a:t>Increased digital support to sustainability:</a:t>
            </a:r>
          </a:p>
          <a:p>
            <a:pPr marL="342900" indent="-342900">
              <a:buFont typeface="Arial" panose="020B0604020202020204" pitchFamily="34" charset="0"/>
              <a:buChar char="•"/>
            </a:pPr>
            <a:r>
              <a:rPr lang="en-US" sz="2400" dirty="0" smtClean="0">
                <a:solidFill>
                  <a:srgbClr val="00B050"/>
                </a:solidFill>
                <a:latin typeface="Lato Light"/>
              </a:rPr>
              <a:t>Comply with planetary boundaries</a:t>
            </a:r>
          </a:p>
          <a:p>
            <a:pPr marL="342900" indent="-342900">
              <a:buFont typeface="Arial" panose="020B0604020202020204" pitchFamily="34" charset="0"/>
              <a:buChar char="•"/>
            </a:pPr>
            <a:r>
              <a:rPr lang="en-US" sz="2400" dirty="0" smtClean="0">
                <a:solidFill>
                  <a:srgbClr val="00B050"/>
                </a:solidFill>
                <a:latin typeface="Lato Light"/>
              </a:rPr>
              <a:t>Secure social cohesion</a:t>
            </a:r>
          </a:p>
          <a:p>
            <a:r>
              <a:rPr lang="en-US" sz="2400" u="sng" dirty="0" smtClean="0">
                <a:solidFill>
                  <a:srgbClr val="00B050"/>
                </a:solidFill>
                <a:latin typeface="Lato Light"/>
              </a:rPr>
              <a:t>Reduced ecological and social disruption:</a:t>
            </a:r>
          </a:p>
          <a:p>
            <a:pPr marL="342900" indent="-342900">
              <a:buFont typeface="Arial" panose="020B0604020202020204" pitchFamily="34" charset="0"/>
              <a:buChar char="•"/>
            </a:pPr>
            <a:r>
              <a:rPr lang="en-US" sz="2400" dirty="0" smtClean="0">
                <a:solidFill>
                  <a:srgbClr val="00B050"/>
                </a:solidFill>
                <a:latin typeface="Lato Light"/>
              </a:rPr>
              <a:t>Higher emissions</a:t>
            </a:r>
          </a:p>
          <a:p>
            <a:pPr marL="342900" indent="-342900">
              <a:buFont typeface="Arial" panose="020B0604020202020204" pitchFamily="34" charset="0"/>
              <a:buChar char="•"/>
            </a:pPr>
            <a:r>
              <a:rPr lang="en-US" sz="2400" dirty="0" smtClean="0">
                <a:solidFill>
                  <a:srgbClr val="00B050"/>
                </a:solidFill>
                <a:latin typeface="Lato Light"/>
              </a:rPr>
              <a:t>Increased inequality</a:t>
            </a:r>
          </a:p>
          <a:p>
            <a:pPr marL="342900" indent="-342900">
              <a:buFont typeface="Arial" panose="020B0604020202020204" pitchFamily="34" charset="0"/>
              <a:buChar char="•"/>
            </a:pPr>
            <a:r>
              <a:rPr lang="en-US" sz="2400" dirty="0" smtClean="0">
                <a:solidFill>
                  <a:srgbClr val="00B050"/>
                </a:solidFill>
                <a:latin typeface="Lato Light"/>
              </a:rPr>
              <a:t>Greater power concentration</a:t>
            </a:r>
          </a:p>
          <a:p>
            <a:pPr marL="342900" indent="-342900">
              <a:buFont typeface="Arial" panose="020B0604020202020204" pitchFamily="34" charset="0"/>
              <a:buChar char="•"/>
            </a:pPr>
            <a:r>
              <a:rPr lang="en-US" sz="2400" dirty="0" smtClean="0">
                <a:solidFill>
                  <a:srgbClr val="00B050"/>
                </a:solidFill>
                <a:latin typeface="Lato Light"/>
              </a:rPr>
              <a:t>Governance issues</a:t>
            </a:r>
            <a:endParaRPr lang="en-GB" sz="2000" dirty="0">
              <a:solidFill>
                <a:srgbClr val="00B050"/>
              </a:solidFill>
            </a:endParaRPr>
          </a:p>
        </p:txBody>
      </p:sp>
    </p:spTree>
    <p:extLst>
      <p:ext uri="{BB962C8B-B14F-4D97-AF65-F5344CB8AC3E}">
        <p14:creationId xmlns:p14="http://schemas.microsoft.com/office/powerpoint/2010/main" val="379201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WHERE ARE WE GOING</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a:t>
            </a:r>
            <a:r>
              <a:rPr lang="en-US" sz="1050" dirty="0"/>
              <a:t>WBGU (2019) Towards our Common Digital Future</a:t>
            </a:r>
            <a:endParaRPr lang="sv-SE" sz="1050" dirty="0"/>
          </a:p>
        </p:txBody>
      </p:sp>
      <p:pic>
        <p:nvPicPr>
          <p:cNvPr id="4" name="Picture 3"/>
          <p:cNvPicPr>
            <a:picLocks noChangeAspect="1"/>
          </p:cNvPicPr>
          <p:nvPr/>
        </p:nvPicPr>
        <p:blipFill rotWithShape="1">
          <a:blip r:embed="rId4"/>
          <a:srcRect l="29833" t="36074" r="13194" b="10445"/>
          <a:stretch/>
        </p:blipFill>
        <p:spPr>
          <a:xfrm>
            <a:off x="141855" y="716749"/>
            <a:ext cx="9768840" cy="5158290"/>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6519697" y="2483665"/>
            <a:ext cx="5946623" cy="2819855"/>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u="sng" dirty="0" smtClean="0">
                <a:solidFill>
                  <a:srgbClr val="FF0000"/>
                </a:solidFill>
                <a:latin typeface="Lato Light"/>
                <a:ea typeface="Lato Light"/>
                <a:cs typeface="Lato Light"/>
              </a:rPr>
              <a:t>New humanism:</a:t>
            </a:r>
          </a:p>
          <a:p>
            <a:pPr marL="342900" indent="-342900">
              <a:buFont typeface="Arial" panose="020B0604020202020204" pitchFamily="34" charset="0"/>
              <a:buChar char="•"/>
            </a:pPr>
            <a:r>
              <a:rPr lang="en-US" sz="2400" u="sng" dirty="0" smtClean="0">
                <a:solidFill>
                  <a:srgbClr val="FF0000"/>
                </a:solidFill>
                <a:latin typeface="Lato Light"/>
              </a:rPr>
              <a:t>Networked societies developing a new concept of culture and human</a:t>
            </a:r>
          </a:p>
          <a:p>
            <a:pPr marL="342900" indent="-342900">
              <a:buFont typeface="Arial" panose="020B0604020202020204" pitchFamily="34" charset="0"/>
              <a:buChar char="•"/>
            </a:pPr>
            <a:r>
              <a:rPr lang="en-US" sz="2400" u="sng" dirty="0" smtClean="0">
                <a:solidFill>
                  <a:srgbClr val="FF0000"/>
                </a:solidFill>
                <a:latin typeface="Lato Light"/>
              </a:rPr>
              <a:t>Shared global environmental awareness</a:t>
            </a:r>
          </a:p>
          <a:p>
            <a:pPr marL="342900" indent="-342900">
              <a:buFont typeface="Arial" panose="020B0604020202020204" pitchFamily="34" charset="0"/>
              <a:buChar char="•"/>
            </a:pPr>
            <a:r>
              <a:rPr lang="en-US" sz="2400" u="sng" dirty="0" smtClean="0">
                <a:solidFill>
                  <a:srgbClr val="FF0000"/>
                </a:solidFill>
                <a:latin typeface="Lato Light"/>
              </a:rPr>
              <a:t>Cooperation</a:t>
            </a:r>
          </a:p>
          <a:p>
            <a:r>
              <a:rPr lang="en-US" sz="2400" u="sng" dirty="0" smtClean="0">
                <a:solidFill>
                  <a:srgbClr val="FF0000"/>
                </a:solidFill>
                <a:latin typeface="Lato Light"/>
              </a:rPr>
              <a:t>Digitally-enabled and empowered </a:t>
            </a:r>
            <a:r>
              <a:rPr lang="en-US" sz="2400" u="sng" dirty="0" err="1" smtClean="0">
                <a:solidFill>
                  <a:srgbClr val="FF0000"/>
                </a:solidFill>
                <a:latin typeface="Lato Light"/>
              </a:rPr>
              <a:t>totalitarism</a:t>
            </a:r>
            <a:r>
              <a:rPr lang="en-US" sz="2400" u="sng" dirty="0" smtClean="0">
                <a:solidFill>
                  <a:srgbClr val="FF0000"/>
                </a:solidFill>
                <a:latin typeface="Lato Light"/>
              </a:rPr>
              <a:t>:</a:t>
            </a:r>
            <a:endParaRPr lang="en-GB" sz="2000" dirty="0">
              <a:solidFill>
                <a:srgbClr val="FF0000"/>
              </a:solidFill>
            </a:endParaRPr>
          </a:p>
          <a:p>
            <a:pPr marL="342900" indent="-342900">
              <a:buFont typeface="Arial" panose="020B0604020202020204" pitchFamily="34" charset="0"/>
              <a:buChar char="•"/>
            </a:pPr>
            <a:r>
              <a:rPr lang="en-GB" sz="2000" u="sng" dirty="0" smtClean="0">
                <a:solidFill>
                  <a:srgbClr val="FF0000"/>
                </a:solidFill>
                <a:latin typeface="Lato Light"/>
              </a:rPr>
              <a:t>Empty democracies and autocracies</a:t>
            </a:r>
          </a:p>
          <a:p>
            <a:pPr marL="342900" indent="-342900">
              <a:buFont typeface="Arial" panose="020B0604020202020204" pitchFamily="34" charset="0"/>
              <a:buChar char="•"/>
            </a:pPr>
            <a:r>
              <a:rPr lang="en-GB" sz="2000" u="sng" dirty="0" smtClean="0">
                <a:solidFill>
                  <a:srgbClr val="FF0000"/>
                </a:solidFill>
                <a:latin typeface="Lato Light"/>
              </a:rPr>
              <a:t>Massive inequality with elites domination</a:t>
            </a:r>
          </a:p>
          <a:p>
            <a:pPr marL="342900" indent="-342900">
              <a:buFont typeface="Arial" panose="020B0604020202020204" pitchFamily="34" charset="0"/>
              <a:buChar char="•"/>
            </a:pPr>
            <a:r>
              <a:rPr lang="en-GB" sz="2000" u="sng" dirty="0" smtClean="0">
                <a:solidFill>
                  <a:srgbClr val="FF0000"/>
                </a:solidFill>
                <a:latin typeface="Lato Light"/>
              </a:rPr>
              <a:t>Environmental destruction</a:t>
            </a:r>
            <a:endParaRPr lang="en-US" sz="2400" u="sng" dirty="0" smtClean="0">
              <a:solidFill>
                <a:srgbClr val="FF0000"/>
              </a:solidFill>
              <a:latin typeface="Lato Light"/>
            </a:endParaRPr>
          </a:p>
        </p:txBody>
      </p:sp>
    </p:spTree>
    <p:extLst>
      <p:ext uri="{BB962C8B-B14F-4D97-AF65-F5344CB8AC3E}">
        <p14:creationId xmlns:p14="http://schemas.microsoft.com/office/powerpoint/2010/main" val="41390826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WHERE WILL WE BE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a:t>
            </a:r>
            <a:r>
              <a:rPr lang="en-US" sz="1050" dirty="0"/>
              <a:t>WBGU (2019) Towards our Common Digital Future</a:t>
            </a:r>
            <a:endParaRPr lang="sv-SE" sz="1050" dirty="0"/>
          </a:p>
        </p:txBody>
      </p:sp>
      <p:pic>
        <p:nvPicPr>
          <p:cNvPr id="4" name="Picture 3"/>
          <p:cNvPicPr>
            <a:picLocks noChangeAspect="1"/>
          </p:cNvPicPr>
          <p:nvPr/>
        </p:nvPicPr>
        <p:blipFill rotWithShape="1">
          <a:blip r:embed="rId4"/>
          <a:srcRect l="29833" t="36074" r="13194" b="10445"/>
          <a:stretch/>
        </p:blipFill>
        <p:spPr>
          <a:xfrm>
            <a:off x="141855" y="716749"/>
            <a:ext cx="9768840" cy="5158290"/>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6397777" y="2559865"/>
            <a:ext cx="5946623" cy="2819855"/>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u="sng" dirty="0" smtClean="0">
                <a:solidFill>
                  <a:schemeClr val="accent1"/>
                </a:solidFill>
                <a:latin typeface="Lato Light"/>
                <a:ea typeface="Lato Light"/>
                <a:cs typeface="Lato Light"/>
              </a:rPr>
              <a:t>The Homo sapiens self-confidence:</a:t>
            </a:r>
          </a:p>
          <a:p>
            <a:pPr marL="342900" indent="-342900">
              <a:buFont typeface="Arial" panose="020B0604020202020204" pitchFamily="34" charset="0"/>
              <a:buChar char="•"/>
            </a:pPr>
            <a:r>
              <a:rPr lang="en-US" sz="2400" u="sng" dirty="0" smtClean="0">
                <a:solidFill>
                  <a:schemeClr val="accent1"/>
                </a:solidFill>
                <a:latin typeface="Lato Light"/>
              </a:rPr>
              <a:t>Ethically-reflected advancement of humanity</a:t>
            </a:r>
          </a:p>
          <a:p>
            <a:pPr marL="342900" indent="-342900">
              <a:buFont typeface="Arial" panose="020B0604020202020204" pitchFamily="34" charset="0"/>
              <a:buChar char="•"/>
            </a:pPr>
            <a:r>
              <a:rPr lang="en-US" sz="2400" u="sng" dirty="0" smtClean="0">
                <a:solidFill>
                  <a:schemeClr val="accent1"/>
                </a:solidFill>
                <a:latin typeface="Lato Light"/>
              </a:rPr>
              <a:t>Preserving the natural habitat for the biological human</a:t>
            </a:r>
          </a:p>
          <a:p>
            <a:r>
              <a:rPr lang="en-US" sz="2400" u="sng" dirty="0" smtClean="0">
                <a:solidFill>
                  <a:schemeClr val="accent1"/>
                </a:solidFill>
                <a:latin typeface="Lato Light"/>
              </a:rPr>
              <a:t>Blurred machine-human lines:</a:t>
            </a:r>
            <a:endParaRPr lang="en-GB" sz="2000" dirty="0">
              <a:solidFill>
                <a:schemeClr val="accent1"/>
              </a:solidFill>
            </a:endParaRPr>
          </a:p>
          <a:p>
            <a:pPr marL="342900" indent="-342900">
              <a:buFont typeface="Arial" panose="020B0604020202020204" pitchFamily="34" charset="0"/>
              <a:buChar char="•"/>
            </a:pPr>
            <a:r>
              <a:rPr lang="en-GB" sz="2000" u="sng" dirty="0" smtClean="0">
                <a:solidFill>
                  <a:schemeClr val="accent1"/>
                </a:solidFill>
                <a:latin typeface="Lato Light"/>
              </a:rPr>
              <a:t>Abusive use of machines</a:t>
            </a:r>
          </a:p>
          <a:p>
            <a:pPr marL="342900" indent="-342900">
              <a:buFont typeface="Arial" panose="020B0604020202020204" pitchFamily="34" charset="0"/>
              <a:buChar char="•"/>
            </a:pPr>
            <a:r>
              <a:rPr lang="en-GB" sz="2000" u="sng" dirty="0" smtClean="0">
                <a:solidFill>
                  <a:schemeClr val="accent1"/>
                </a:solidFill>
                <a:latin typeface="Lato Light"/>
              </a:rPr>
              <a:t>Superintelligence</a:t>
            </a:r>
          </a:p>
          <a:p>
            <a:pPr marL="342900" indent="-342900">
              <a:buFont typeface="Arial" panose="020B0604020202020204" pitchFamily="34" charset="0"/>
              <a:buChar char="•"/>
            </a:pPr>
            <a:r>
              <a:rPr lang="en-GB" sz="2000" u="sng" dirty="0" smtClean="0">
                <a:solidFill>
                  <a:schemeClr val="accent1"/>
                </a:solidFill>
                <a:latin typeface="Lato Light"/>
              </a:rPr>
              <a:t>Artificial human evolution</a:t>
            </a:r>
            <a:endParaRPr lang="en-US" sz="2400" u="sng" dirty="0" smtClean="0">
              <a:solidFill>
                <a:schemeClr val="accent1"/>
              </a:solidFill>
              <a:latin typeface="Lato Light"/>
            </a:endParaRPr>
          </a:p>
        </p:txBody>
      </p:sp>
    </p:spTree>
    <p:extLst>
      <p:ext uri="{BB962C8B-B14F-4D97-AF65-F5344CB8AC3E}">
        <p14:creationId xmlns:p14="http://schemas.microsoft.com/office/powerpoint/2010/main" val="3845995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smtClean="0"/>
              <a:t>The AI hype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The AI Index </a:t>
            </a:r>
            <a:r>
              <a:rPr lang="sv-SE" sz="1050" dirty="0" err="1" smtClean="0"/>
              <a:t>Report</a:t>
            </a:r>
            <a:r>
              <a:rPr lang="sv-SE" sz="1050" dirty="0" smtClean="0"/>
              <a:t> 2023, Stanford University</a:t>
            </a:r>
            <a:endParaRPr lang="sv-SE" sz="1050" dirty="0"/>
          </a:p>
        </p:txBody>
      </p:sp>
      <p:pic>
        <p:nvPicPr>
          <p:cNvPr id="30722" name="Picture 2" descr="https://aiindex.stanford.edu/wp-content/uploads/2023/04/fig_3.5.5_bias_in_stable_diffusion-1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828" y="65883"/>
            <a:ext cx="6998172" cy="59416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srcRect l="37361" t="33210" r="18750" b="9012"/>
          <a:stretch/>
        </p:blipFill>
        <p:spPr>
          <a:xfrm>
            <a:off x="141855" y="1516565"/>
            <a:ext cx="4966225" cy="3677521"/>
          </a:xfrm>
          <a:prstGeom prst="rect">
            <a:avLst/>
          </a:prstGeom>
        </p:spPr>
      </p:pic>
      <p:sp>
        <p:nvSpPr>
          <p:cNvPr id="14" name="TextBox 13"/>
          <p:cNvSpPr txBox="1"/>
          <p:nvPr/>
        </p:nvSpPr>
        <p:spPr>
          <a:xfrm>
            <a:off x="252294" y="5195493"/>
            <a:ext cx="5104284" cy="261610"/>
          </a:xfrm>
          <a:prstGeom prst="rect">
            <a:avLst/>
          </a:prstGeom>
          <a:noFill/>
        </p:spPr>
        <p:txBody>
          <a:bodyPr wrap="square" rtlCol="0">
            <a:spAutoFit/>
          </a:bodyPr>
          <a:lstStyle/>
          <a:p>
            <a:r>
              <a:rPr lang="sv-SE" sz="1050" dirty="0" smtClean="0"/>
              <a:t>Source: arXiv:2302.02083 </a:t>
            </a:r>
            <a:endParaRPr lang="sv-SE" sz="1050" dirty="0"/>
          </a:p>
        </p:txBody>
      </p:sp>
    </p:spTree>
    <p:extLst>
      <p:ext uri="{BB962C8B-B14F-4D97-AF65-F5344CB8AC3E}">
        <p14:creationId xmlns:p14="http://schemas.microsoft.com/office/powerpoint/2010/main" val="114395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DIGITAL TO DIGITALISED</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6601845" cy="50396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smtClean="0">
                <a:solidFill>
                  <a:schemeClr val="dk1"/>
                </a:solidFill>
                <a:latin typeface="Lato Light"/>
                <a:ea typeface="Lato Light"/>
                <a:cs typeface="Lato Light"/>
              </a:rPr>
              <a:t>Late 1980s: development of connected economy</a:t>
            </a:r>
          </a:p>
          <a:p>
            <a:pPr marL="342900" indent="-342900">
              <a:buFont typeface="Arial" panose="020B0604020202020204" pitchFamily="34" charset="0"/>
              <a:buChar char="•"/>
            </a:pPr>
            <a:r>
              <a:rPr lang="en-US" sz="2400" dirty="0" smtClean="0">
                <a:solidFill>
                  <a:schemeClr val="dk1"/>
                </a:solidFill>
                <a:latin typeface="Lato Light"/>
                <a:ea typeface="Lato Light"/>
                <a:cs typeface="Lato Light"/>
              </a:rPr>
              <a:t>Mass take-up of the Internet, roll-out of broadband networks</a:t>
            </a:r>
          </a:p>
          <a:p>
            <a:endParaRPr lang="en-US" sz="2400" dirty="0">
              <a:solidFill>
                <a:schemeClr val="dk1"/>
              </a:solidFill>
              <a:latin typeface="Lato Light"/>
              <a:ea typeface="Lato Light"/>
              <a:cs typeface="Lato Light"/>
            </a:endParaRPr>
          </a:p>
          <a:p>
            <a:r>
              <a:rPr lang="en-US" sz="2400" dirty="0" smtClean="0">
                <a:solidFill>
                  <a:schemeClr val="tx2">
                    <a:lumMod val="90000"/>
                  </a:schemeClr>
                </a:solidFill>
                <a:latin typeface="Lato Light"/>
                <a:ea typeface="Lato Light"/>
                <a:cs typeface="Lato Light"/>
              </a:rPr>
              <a:t>2000s: development of digital economy with increasing use of digital platforms as business models for the supply of goods and services</a:t>
            </a:r>
          </a:p>
          <a:p>
            <a:endParaRPr lang="en-US" sz="2400" dirty="0">
              <a:solidFill>
                <a:schemeClr val="dk1"/>
              </a:solidFill>
              <a:latin typeface="Lato Light"/>
            </a:endParaRPr>
          </a:p>
          <a:p>
            <a:r>
              <a:rPr lang="en-US" sz="2400" dirty="0" smtClean="0">
                <a:solidFill>
                  <a:schemeClr val="tx2">
                    <a:lumMod val="90000"/>
                  </a:schemeClr>
                </a:solidFill>
                <a:latin typeface="Lato Light"/>
              </a:rPr>
              <a:t>Currently: moving towards a digitalized economy whose production and consumption models are based on the incorporation of digital technologies in all economic, social and environmental dimensions</a:t>
            </a:r>
          </a:p>
          <a:p>
            <a:endParaRPr lang="en-US" sz="2400" dirty="0">
              <a:solidFill>
                <a:schemeClr val="tx2">
                  <a:lumMod val="90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5" name="Rectangle 4"/>
          <p:cNvSpPr/>
          <p:nvPr/>
        </p:nvSpPr>
        <p:spPr>
          <a:xfrm>
            <a:off x="477785" y="1811331"/>
            <a:ext cx="5929984" cy="400110"/>
          </a:xfrm>
          <a:prstGeom prst="rect">
            <a:avLst/>
          </a:prstGeom>
        </p:spPr>
        <p:txBody>
          <a:bodyPr wrap="square">
            <a:spAutoFit/>
          </a:bodyPr>
          <a:lstStyle/>
          <a:p>
            <a:r>
              <a:rPr lang="sv-SE" sz="2000" dirty="0">
                <a:hlinkClick r:id="rId4"/>
              </a:rPr>
              <a:t>https://</a:t>
            </a:r>
            <a:r>
              <a:rPr lang="sv-SE" sz="2000" dirty="0" smtClean="0">
                <a:hlinkClick r:id="rId4"/>
              </a:rPr>
              <a:t>youtu.be/6dkiqJ_IZGw</a:t>
            </a:r>
            <a:r>
              <a:rPr lang="sv-SE" sz="2000" dirty="0" smtClean="0"/>
              <a:t> </a:t>
            </a:r>
            <a:endParaRPr lang="sv-SE" sz="2000" dirty="0"/>
          </a:p>
        </p:txBody>
      </p:sp>
      <p:pic>
        <p:nvPicPr>
          <p:cNvPr id="2056" name="Picture 8" descr="worlds fastest and slowest internet speeds"/>
          <p:cNvPicPr>
            <a:picLocks noChangeAspect="1" noChangeArrowheads="1"/>
          </p:cNvPicPr>
          <p:nvPr/>
        </p:nvPicPr>
        <p:blipFill rotWithShape="1">
          <a:blip r:embed="rId5">
            <a:extLst>
              <a:ext uri="{28A0092B-C50C-407E-A947-70E740481C1C}">
                <a14:useLocalDpi xmlns:a14="http://schemas.microsoft.com/office/drawing/2010/main" val="0"/>
              </a:ext>
            </a:extLst>
          </a:blip>
          <a:srcRect l="1174" t="2667" b="4222"/>
          <a:stretch/>
        </p:blipFill>
        <p:spPr bwMode="auto">
          <a:xfrm>
            <a:off x="6807200" y="703159"/>
            <a:ext cx="5348964" cy="50396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35800" y="5742764"/>
            <a:ext cx="4318000" cy="307777"/>
          </a:xfrm>
          <a:prstGeom prst="rect">
            <a:avLst/>
          </a:prstGeom>
          <a:noFill/>
        </p:spPr>
        <p:txBody>
          <a:bodyPr wrap="square" rtlCol="0">
            <a:spAutoFit/>
          </a:bodyPr>
          <a:lstStyle/>
          <a:p>
            <a:r>
              <a:rPr lang="sv-SE" dirty="0" smtClean="0"/>
              <a:t>Source: </a:t>
            </a:r>
            <a:r>
              <a:rPr lang="sv-SE" dirty="0" err="1" smtClean="0"/>
              <a:t>VisualCapitalist</a:t>
            </a:r>
            <a:endParaRPr lang="sv-SE" dirty="0"/>
          </a:p>
        </p:txBody>
      </p:sp>
    </p:spTree>
    <p:extLst>
      <p:ext uri="{BB962C8B-B14F-4D97-AF65-F5344CB8AC3E}">
        <p14:creationId xmlns:p14="http://schemas.microsoft.com/office/powerpoint/2010/main" val="2680817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err="1" smtClean="0"/>
              <a:t>What</a:t>
            </a:r>
            <a:r>
              <a:rPr lang="sv-SE" sz="2800" dirty="0" smtClean="0"/>
              <a:t> is AI?</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1071635"/>
            <a:ext cx="5570903" cy="5011665"/>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smtClean="0">
                <a:solidFill>
                  <a:schemeClr val="dk1"/>
                </a:solidFill>
                <a:latin typeface="Lato Light"/>
                <a:ea typeface="Lato Light"/>
                <a:cs typeface="Lato Light"/>
              </a:rPr>
              <a:t>An </a:t>
            </a:r>
            <a:r>
              <a:rPr lang="en-US" sz="2400" dirty="0">
                <a:solidFill>
                  <a:schemeClr val="dk1"/>
                </a:solidFill>
                <a:latin typeface="Lato Light"/>
                <a:ea typeface="Lato Light"/>
                <a:cs typeface="Lato Light"/>
              </a:rPr>
              <a:t>AI system is a </a:t>
            </a:r>
            <a:r>
              <a:rPr lang="en-US" sz="2400" dirty="0">
                <a:solidFill>
                  <a:srgbClr val="C00000"/>
                </a:solidFill>
                <a:latin typeface="Lato Light"/>
                <a:ea typeface="Lato Light"/>
                <a:cs typeface="Lato Light"/>
              </a:rPr>
              <a:t>machine-based system </a:t>
            </a:r>
            <a:r>
              <a:rPr lang="en-US" sz="2400" dirty="0">
                <a:solidFill>
                  <a:schemeClr val="dk1"/>
                </a:solidFill>
                <a:latin typeface="Lato Light"/>
                <a:ea typeface="Lato Light"/>
                <a:cs typeface="Lato Light"/>
              </a:rPr>
              <a:t>that, for explicit or implicit objectives, </a:t>
            </a:r>
            <a:r>
              <a:rPr lang="en-US" sz="2400" dirty="0">
                <a:solidFill>
                  <a:srgbClr val="C00000"/>
                </a:solidFill>
                <a:latin typeface="Lato Light"/>
                <a:ea typeface="Lato Light"/>
                <a:cs typeface="Lato Light"/>
              </a:rPr>
              <a:t>infers</a:t>
            </a:r>
            <a:r>
              <a:rPr lang="en-US" sz="2400" dirty="0">
                <a:solidFill>
                  <a:schemeClr val="dk1"/>
                </a:solidFill>
                <a:latin typeface="Lato Light"/>
                <a:ea typeface="Lato Light"/>
                <a:cs typeface="Lato Light"/>
              </a:rPr>
              <a:t>, from the input it receives, </a:t>
            </a:r>
            <a:r>
              <a:rPr lang="en-US" sz="2400" dirty="0">
                <a:solidFill>
                  <a:srgbClr val="C00000"/>
                </a:solidFill>
                <a:latin typeface="Lato Light"/>
                <a:ea typeface="Lato Light"/>
                <a:cs typeface="Lato Light"/>
              </a:rPr>
              <a:t>how to generate</a:t>
            </a:r>
            <a:r>
              <a:rPr lang="en-US" sz="2400" dirty="0">
                <a:solidFill>
                  <a:schemeClr val="dk1"/>
                </a:solidFill>
                <a:latin typeface="Lato Light"/>
                <a:ea typeface="Lato Light"/>
                <a:cs typeface="Lato Light"/>
              </a:rPr>
              <a:t> outputs such as predictions, content, recommendations, or decisions that can influence physical or virtual </a:t>
            </a:r>
            <a:r>
              <a:rPr lang="en-US" sz="2400" dirty="0" smtClean="0">
                <a:solidFill>
                  <a:schemeClr val="dk1"/>
                </a:solidFill>
                <a:latin typeface="Lato Light"/>
                <a:ea typeface="Lato Light"/>
                <a:cs typeface="Lato Light"/>
              </a:rPr>
              <a:t>environments (OECD, AI Principles)</a:t>
            </a:r>
          </a:p>
          <a:p>
            <a:pPr marL="342900" indent="-342900">
              <a:buFont typeface="Arial" panose="020B0604020202020204" pitchFamily="34" charset="0"/>
              <a:buChar char="•"/>
            </a:pPr>
            <a:endParaRPr lang="en-US" sz="2400" dirty="0">
              <a:solidFill>
                <a:schemeClr val="dk1"/>
              </a:solidFill>
              <a:latin typeface="Lato Light"/>
            </a:endParaRPr>
          </a:p>
          <a:p>
            <a:pPr marL="342900" indent="-342900">
              <a:buFont typeface="Arial" panose="020B0604020202020204" pitchFamily="34" charset="0"/>
              <a:buChar char="•"/>
            </a:pPr>
            <a:r>
              <a:rPr lang="en-US" sz="2400" dirty="0">
                <a:solidFill>
                  <a:schemeClr val="dk1"/>
                </a:solidFill>
                <a:latin typeface="Lato Light"/>
                <a:ea typeface="Lato Light"/>
                <a:cs typeface="Lato Light"/>
              </a:rPr>
              <a:t>Artificial intelligence system’ (AI system) means a system that is designed to </a:t>
            </a:r>
            <a:r>
              <a:rPr lang="en-US" sz="2400" dirty="0">
                <a:solidFill>
                  <a:srgbClr val="C00000"/>
                </a:solidFill>
                <a:latin typeface="Lato Light"/>
                <a:ea typeface="Lato Light"/>
                <a:cs typeface="Lato Light"/>
              </a:rPr>
              <a:t>operate with a certain level of autonomy</a:t>
            </a:r>
            <a:r>
              <a:rPr lang="en-US" sz="2400" dirty="0">
                <a:solidFill>
                  <a:schemeClr val="dk1"/>
                </a:solidFill>
                <a:latin typeface="Lato Light"/>
                <a:ea typeface="Lato Light"/>
                <a:cs typeface="Lato Light"/>
              </a:rPr>
              <a:t> and that, based on machine and/or human-provided data and inputs</a:t>
            </a:r>
            <a:r>
              <a:rPr lang="en-US" sz="2400" dirty="0">
                <a:solidFill>
                  <a:srgbClr val="C00000"/>
                </a:solidFill>
                <a:latin typeface="Lato Light"/>
                <a:ea typeface="Lato Light"/>
                <a:cs typeface="Lato Light"/>
              </a:rPr>
              <a:t>, infers </a:t>
            </a:r>
            <a:r>
              <a:rPr lang="en-US" sz="2400" dirty="0">
                <a:solidFill>
                  <a:schemeClr val="dk1"/>
                </a:solidFill>
                <a:latin typeface="Lato Light"/>
                <a:ea typeface="Lato Light"/>
                <a:cs typeface="Lato Light"/>
              </a:rPr>
              <a:t>how to achieve a given set of human-defined objectives using machine learning and/or logic- and knowledge based approaches, and </a:t>
            </a:r>
            <a:r>
              <a:rPr lang="en-US" sz="2400" dirty="0">
                <a:solidFill>
                  <a:srgbClr val="C00000"/>
                </a:solidFill>
                <a:latin typeface="Lato Light"/>
                <a:ea typeface="Lato Light"/>
                <a:cs typeface="Lato Light"/>
              </a:rPr>
              <a:t>produces system-generated outputs </a:t>
            </a:r>
            <a:r>
              <a:rPr lang="en-US" sz="2400" dirty="0">
                <a:solidFill>
                  <a:schemeClr val="dk1"/>
                </a:solidFill>
                <a:latin typeface="Lato Light"/>
                <a:ea typeface="Lato Light"/>
                <a:cs typeface="Lato Light"/>
              </a:rPr>
              <a:t>such as content (generative AI systems), predictions, recommendations or decisions , influencing the environments with which the AI system </a:t>
            </a:r>
            <a:r>
              <a:rPr lang="en-US" sz="2400" dirty="0" smtClean="0">
                <a:solidFill>
                  <a:schemeClr val="dk1"/>
                </a:solidFill>
                <a:latin typeface="Lato Light"/>
                <a:ea typeface="Lato Light"/>
                <a:cs typeface="Lato Light"/>
              </a:rPr>
              <a:t>interacts (EU, AI Act, 2022)</a:t>
            </a:r>
          </a:p>
          <a:p>
            <a:pPr marL="342900" indent="-342900">
              <a:buFont typeface="Arial" panose="020B0604020202020204" pitchFamily="34" charset="0"/>
              <a:buChar char="•"/>
            </a:pPr>
            <a:endParaRPr lang="en-US" sz="2400" dirty="0">
              <a:solidFill>
                <a:schemeClr val="dk1"/>
              </a:solidFill>
              <a:latin typeface="Lato Light"/>
              <a:ea typeface="Lato Light"/>
              <a:cs typeface="Lato Light"/>
            </a:endParaRPr>
          </a:p>
          <a:p>
            <a:r>
              <a:rPr lang="en-US" sz="2400" dirty="0">
                <a:solidFill>
                  <a:schemeClr val="dk1"/>
                </a:solidFill>
                <a:latin typeface="Lato Light"/>
                <a:ea typeface="Lato Light"/>
                <a:cs typeface="Lato Light"/>
              </a:rPr>
              <a:t>Note, </a:t>
            </a:r>
            <a:r>
              <a:rPr lang="en-US" sz="2400" i="1" dirty="0">
                <a:solidFill>
                  <a:schemeClr val="dk1"/>
                </a:solidFill>
                <a:latin typeface="Lato Light"/>
                <a:ea typeface="Lato Light"/>
                <a:cs typeface="Lato Light"/>
              </a:rPr>
              <a:t>TO INFER: </a:t>
            </a:r>
            <a:r>
              <a:rPr lang="en-US" sz="2400" i="1" u="sng" dirty="0">
                <a:solidFill>
                  <a:srgbClr val="C00000"/>
                </a:solidFill>
                <a:latin typeface="Lato Light"/>
                <a:ea typeface="Lato Light"/>
                <a:cs typeface="Lato Light"/>
              </a:rPr>
              <a:t>to form an opinion or guess that something is true because of the information that you </a:t>
            </a:r>
            <a:r>
              <a:rPr lang="en-US" sz="2400" i="1" u="sng" dirty="0" smtClean="0">
                <a:solidFill>
                  <a:srgbClr val="C00000"/>
                </a:solidFill>
                <a:latin typeface="Lato Light"/>
                <a:ea typeface="Lato Light"/>
                <a:cs typeface="Lato Light"/>
              </a:rPr>
              <a:t>have</a:t>
            </a:r>
            <a:r>
              <a:rPr lang="en-US" sz="2400" dirty="0" smtClean="0">
                <a:solidFill>
                  <a:schemeClr val="tx1"/>
                </a:solidFill>
                <a:latin typeface="Lato Light"/>
                <a:ea typeface="Lato Light"/>
                <a:cs typeface="Lato Light"/>
              </a:rPr>
              <a:t> (Cambridge Dictionary). To infer derives from the Latin word “inferred”, which means “to bring in”.</a:t>
            </a:r>
            <a:endParaRPr lang="en-GB" sz="2400" dirty="0">
              <a:solidFill>
                <a:schemeClr val="tx1"/>
              </a:solidFill>
              <a:latin typeface="Lato Light"/>
              <a:ea typeface="Lato Light"/>
              <a:cs typeface="Lato Light"/>
            </a:endParaRPr>
          </a:p>
        </p:txBody>
      </p:sp>
      <p:pic>
        <p:nvPicPr>
          <p:cNvPr id="32770" name="Picture 2" descr="AI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170" y="1372968"/>
            <a:ext cx="6118225" cy="366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98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err="1" smtClean="0"/>
              <a:t>What</a:t>
            </a:r>
            <a:r>
              <a:rPr lang="sv-SE" sz="2800" dirty="0" smtClean="0"/>
              <a:t> is AI?</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3802" name="Picture 10" descr="https://www.officetimeline.com/blog/wp-content/uploads/2023/11/ai-history-time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 y="-47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16200000">
            <a:off x="9438107" y="6538575"/>
            <a:ext cx="5025353" cy="246221"/>
          </a:xfrm>
          <a:prstGeom prst="rect">
            <a:avLst/>
          </a:prstGeom>
        </p:spPr>
        <p:txBody>
          <a:bodyPr wrap="square">
            <a:spAutoFit/>
          </a:bodyPr>
          <a:lstStyle/>
          <a:p>
            <a:pPr algn="r" fontAlgn="base"/>
            <a:r>
              <a:rPr lang="en-US" sz="1000" dirty="0" smtClean="0">
                <a:solidFill>
                  <a:schemeClr val="bg1"/>
                </a:solidFill>
                <a:latin typeface="Poppins"/>
              </a:rPr>
              <a:t>Source: Malik, E. </a:t>
            </a:r>
            <a:r>
              <a:rPr lang="en-US" sz="1000" dirty="0" err="1" smtClean="0">
                <a:solidFill>
                  <a:schemeClr val="bg1"/>
                </a:solidFill>
                <a:latin typeface="Poppins"/>
              </a:rPr>
              <a:t>OfficeTemplate</a:t>
            </a:r>
            <a:r>
              <a:rPr lang="en-US" sz="1000" dirty="0" smtClean="0">
                <a:solidFill>
                  <a:schemeClr val="bg1"/>
                </a:solidFill>
                <a:latin typeface="Poppins"/>
              </a:rPr>
              <a:t>. Nov. 2023</a:t>
            </a:r>
            <a:endParaRPr lang="en-US" sz="1000" dirty="0">
              <a:solidFill>
                <a:schemeClr val="bg1"/>
              </a:solidFill>
              <a:latin typeface="Poppins"/>
            </a:endParaRPr>
          </a:p>
        </p:txBody>
      </p:sp>
    </p:spTree>
    <p:extLst>
      <p:ext uri="{BB962C8B-B14F-4D97-AF65-F5344CB8AC3E}">
        <p14:creationId xmlns:p14="http://schemas.microsoft.com/office/powerpoint/2010/main" val="22939591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err="1" smtClean="0"/>
              <a:t>What</a:t>
            </a:r>
            <a:r>
              <a:rPr lang="sv-SE" sz="2800" dirty="0" smtClean="0"/>
              <a:t> is AI?</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927100"/>
            <a:ext cx="11666903" cy="472130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dk1"/>
                </a:solidFill>
                <a:latin typeface="Lato Light"/>
                <a:ea typeface="Lato Light"/>
                <a:cs typeface="Lato Light"/>
              </a:rPr>
              <a:t>Artificial Intelligence is coined by John McCarthy in 1955</a:t>
            </a:r>
          </a:p>
          <a:p>
            <a:pPr algn="ctr"/>
            <a:endParaRPr lang="en-US" sz="2400" dirty="0" smtClean="0">
              <a:solidFill>
                <a:schemeClr val="dk1"/>
              </a:solidFill>
              <a:latin typeface="Lato Light"/>
              <a:ea typeface="Lato Light"/>
              <a:cs typeface="Lato Light"/>
            </a:endParaRPr>
          </a:p>
          <a:p>
            <a:pPr marL="342900" indent="-342900">
              <a:buFont typeface="Arial" panose="020B0604020202020204" pitchFamily="34" charset="0"/>
              <a:buChar char="•"/>
            </a:pPr>
            <a:r>
              <a:rPr lang="en-US" sz="2400" u="sng" dirty="0" smtClean="0">
                <a:solidFill>
                  <a:schemeClr val="dk1"/>
                </a:solidFill>
                <a:latin typeface="Lato Light"/>
                <a:ea typeface="Lato Light"/>
                <a:cs typeface="Lato Light"/>
              </a:rPr>
              <a:t>Artificial Narrow Intelligence (ANI)</a:t>
            </a:r>
            <a:r>
              <a:rPr lang="en-US" sz="2400" dirty="0" smtClean="0">
                <a:solidFill>
                  <a:schemeClr val="dk1"/>
                </a:solidFill>
                <a:latin typeface="Lato Light"/>
                <a:ea typeface="Lato Light"/>
                <a:cs typeface="Lato Light"/>
              </a:rPr>
              <a:t>: </a:t>
            </a:r>
            <a:r>
              <a:rPr lang="en-US" sz="2400" dirty="0" err="1" smtClean="0">
                <a:solidFill>
                  <a:schemeClr val="dk1"/>
                </a:solidFill>
                <a:latin typeface="Lato Light"/>
                <a:ea typeface="Lato Light"/>
                <a:cs typeface="Lato Light"/>
              </a:rPr>
              <a:t>Ais</a:t>
            </a:r>
            <a:r>
              <a:rPr lang="en-US" sz="2400" dirty="0" smtClean="0">
                <a:solidFill>
                  <a:schemeClr val="dk1"/>
                </a:solidFill>
                <a:latin typeface="Lato Light"/>
                <a:ea typeface="Lato Light"/>
                <a:cs typeface="Lato Light"/>
              </a:rPr>
              <a:t> good at particular tasks at equal or better levels than humans (e.g., Alexa)</a:t>
            </a:r>
          </a:p>
          <a:p>
            <a:endParaRPr lang="en-US" sz="2400" dirty="0" smtClean="0">
              <a:solidFill>
                <a:schemeClr val="dk1"/>
              </a:solidFill>
              <a:latin typeface="Lato Light"/>
              <a:ea typeface="Lato Light"/>
              <a:cs typeface="Lato Light"/>
            </a:endParaRPr>
          </a:p>
          <a:p>
            <a:pPr marL="342900" indent="-342900">
              <a:buFont typeface="Arial" panose="020B0604020202020204" pitchFamily="34" charset="0"/>
              <a:buChar char="•"/>
            </a:pPr>
            <a:r>
              <a:rPr lang="en-US" sz="2400" u="sng" dirty="0" smtClean="0">
                <a:solidFill>
                  <a:schemeClr val="dk1"/>
                </a:solidFill>
                <a:latin typeface="Lato Light"/>
                <a:ea typeface="Lato Light"/>
                <a:cs typeface="Lato Light"/>
              </a:rPr>
              <a:t>Artificial General Intelligence (AGI): </a:t>
            </a:r>
            <a:r>
              <a:rPr lang="en-US" sz="2400" dirty="0" smtClean="0">
                <a:solidFill>
                  <a:schemeClr val="dk1"/>
                </a:solidFill>
                <a:latin typeface="Lato Light"/>
                <a:ea typeface="Lato Light"/>
                <a:cs typeface="Lato Light"/>
              </a:rPr>
              <a:t>AI which can perform any task. Large Language Models (LLMs) are the potential backbone of AGI</a:t>
            </a:r>
          </a:p>
          <a:p>
            <a:pPr marL="342900" indent="-342900">
              <a:buFont typeface="Arial" panose="020B0604020202020204" pitchFamily="34" charset="0"/>
              <a:buChar char="•"/>
            </a:pPr>
            <a:endParaRPr lang="en-US" sz="2400" dirty="0">
              <a:solidFill>
                <a:schemeClr val="dk1"/>
              </a:solidFill>
              <a:latin typeface="Lato Light"/>
              <a:ea typeface="Lato Light"/>
              <a:cs typeface="Lato Light"/>
            </a:endParaRPr>
          </a:p>
          <a:p>
            <a:pPr marL="342900" indent="-342900">
              <a:buFont typeface="Arial" panose="020B0604020202020204" pitchFamily="34" charset="0"/>
              <a:buChar char="•"/>
            </a:pPr>
            <a:r>
              <a:rPr lang="en-US" sz="2400" u="sng" dirty="0" smtClean="0">
                <a:solidFill>
                  <a:schemeClr val="dk1"/>
                </a:solidFill>
                <a:latin typeface="Lato Light"/>
                <a:ea typeface="Lato Light"/>
                <a:cs typeface="Lato Light"/>
              </a:rPr>
              <a:t>Artificial Superintelligence (ASI): </a:t>
            </a:r>
            <a:r>
              <a:rPr lang="en-US" sz="2400" dirty="0" smtClean="0">
                <a:solidFill>
                  <a:schemeClr val="dk1"/>
                </a:solidFill>
                <a:latin typeface="Lato Light"/>
                <a:ea typeface="Lato Light"/>
                <a:cs typeface="Lato Light"/>
              </a:rPr>
              <a:t>intelligence which surpasses anything that human beings can do (e.g., the Agent from The Matrix)</a:t>
            </a:r>
            <a:endParaRPr lang="en-GB" sz="2400" dirty="0">
              <a:solidFill>
                <a:schemeClr val="tx1"/>
              </a:solidFill>
              <a:latin typeface="Lato Light"/>
              <a:ea typeface="Lato Light"/>
              <a:cs typeface="Lato Light"/>
            </a:endParaRPr>
          </a:p>
        </p:txBody>
      </p:sp>
      <p:sp>
        <p:nvSpPr>
          <p:cNvPr id="2" name="Rectangle 1"/>
          <p:cNvSpPr/>
          <p:nvPr/>
        </p:nvSpPr>
        <p:spPr>
          <a:xfrm>
            <a:off x="1946410" y="5140571"/>
            <a:ext cx="8957901" cy="1015663"/>
          </a:xfrm>
          <a:prstGeom prst="rect">
            <a:avLst/>
          </a:prstGeom>
        </p:spPr>
        <p:txBody>
          <a:bodyPr wrap="none">
            <a:spAutoFit/>
          </a:bodyPr>
          <a:lstStyle/>
          <a:p>
            <a:pPr algn="ctr"/>
            <a:r>
              <a:rPr lang="en-US" sz="2000" dirty="0"/>
              <a:t>I propose to consider the question, "Can machines think</a:t>
            </a:r>
            <a:r>
              <a:rPr lang="en-US" sz="2000" dirty="0" smtClean="0"/>
              <a:t>?“</a:t>
            </a:r>
          </a:p>
          <a:p>
            <a:endParaRPr lang="en-US" sz="2000" dirty="0"/>
          </a:p>
          <a:p>
            <a:r>
              <a:rPr lang="en-US" sz="2000" dirty="0" smtClean="0"/>
              <a:t>A. M</a:t>
            </a:r>
            <a:r>
              <a:rPr lang="en-US" sz="2000" dirty="0"/>
              <a:t>. Turing (1950) </a:t>
            </a:r>
            <a:r>
              <a:rPr lang="en-US" sz="2000" dirty="0" smtClean="0"/>
              <a:t>Computing </a:t>
            </a:r>
            <a:r>
              <a:rPr lang="en-US" sz="2000" dirty="0"/>
              <a:t>Machinery and Intelligence. Mind 49: 433-460</a:t>
            </a:r>
            <a:endParaRPr lang="sv-SE" sz="2000" dirty="0"/>
          </a:p>
        </p:txBody>
      </p:sp>
    </p:spTree>
    <p:extLst>
      <p:ext uri="{BB962C8B-B14F-4D97-AF65-F5344CB8AC3E}">
        <p14:creationId xmlns:p14="http://schemas.microsoft.com/office/powerpoint/2010/main" val="34482076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err="1" smtClean="0"/>
              <a:t>What</a:t>
            </a:r>
            <a:r>
              <a:rPr lang="sv-SE" sz="2800" dirty="0" smtClean="0"/>
              <a:t> is AI?</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33798" name="Picture 6" descr="Skills in an AI World Report 2023 - C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881"/>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76655" y="6396335"/>
            <a:ext cx="5025353" cy="246221"/>
          </a:xfrm>
          <a:prstGeom prst="rect">
            <a:avLst/>
          </a:prstGeom>
        </p:spPr>
        <p:txBody>
          <a:bodyPr wrap="square">
            <a:spAutoFit/>
          </a:bodyPr>
          <a:lstStyle/>
          <a:p>
            <a:pPr algn="r" fontAlgn="base"/>
            <a:r>
              <a:rPr lang="en-US" sz="1000" dirty="0" smtClean="0">
                <a:solidFill>
                  <a:schemeClr val="tx1"/>
                </a:solidFill>
                <a:latin typeface="Poppins"/>
              </a:rPr>
              <a:t>Source: The </a:t>
            </a:r>
            <a:r>
              <a:rPr lang="en-US" sz="1000" dirty="0">
                <a:solidFill>
                  <a:schemeClr val="tx1"/>
                </a:solidFill>
                <a:latin typeface="Poppins"/>
              </a:rPr>
              <a:t>New Skills in an AI World Report </a:t>
            </a:r>
            <a:r>
              <a:rPr lang="en-US" sz="1000" dirty="0" smtClean="0">
                <a:solidFill>
                  <a:schemeClr val="tx1"/>
                </a:solidFill>
                <a:latin typeface="Poppins"/>
              </a:rPr>
              <a:t>2023, CFTE</a:t>
            </a:r>
            <a:endParaRPr lang="en-US" sz="1000" dirty="0">
              <a:solidFill>
                <a:schemeClr val="tx1"/>
              </a:solidFill>
              <a:latin typeface="Poppins"/>
            </a:endParaRPr>
          </a:p>
        </p:txBody>
      </p:sp>
    </p:spTree>
    <p:extLst>
      <p:ext uri="{BB962C8B-B14F-4D97-AF65-F5344CB8AC3E}">
        <p14:creationId xmlns:p14="http://schemas.microsoft.com/office/powerpoint/2010/main" val="292195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smtClean="0"/>
              <a:t>The AI </a:t>
            </a:r>
            <a:r>
              <a:rPr lang="sv-SE" sz="2800" dirty="0" err="1" smtClean="0"/>
              <a:t>economy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The AI Index </a:t>
            </a:r>
            <a:r>
              <a:rPr lang="sv-SE" sz="1050" dirty="0" err="1" smtClean="0"/>
              <a:t>Report</a:t>
            </a:r>
            <a:r>
              <a:rPr lang="sv-SE" sz="1050" dirty="0" smtClean="0"/>
              <a:t> 2023, Stanford University</a:t>
            </a:r>
            <a:endParaRPr lang="sv-SE" sz="1050" dirty="0"/>
          </a:p>
        </p:txBody>
      </p:sp>
      <p:pic>
        <p:nvPicPr>
          <p:cNvPr id="31746" name="Picture 2" descr="https://aiindex.stanford.edu/wp-content/uploads/2023/04/fig_4.2.10_private_investment_by_cou_2022-sca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683" y="1719624"/>
            <a:ext cx="7035254" cy="373747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aiindex.stanford.edu/wp-content/uploads/2023/04/fig_4.2.19_private_investment_by_focus_area_2021_202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19" y="1236501"/>
            <a:ext cx="4315892" cy="462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032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smtClean="0"/>
              <a:t>The AI </a:t>
            </a:r>
            <a:r>
              <a:rPr lang="sv-SE" sz="2800" dirty="0" err="1" smtClean="0"/>
              <a:t>capabilities</a:t>
            </a:r>
            <a:r>
              <a:rPr lang="sv-SE" sz="2800" dirty="0" smtClean="0"/>
              <a:t>: a non-</a:t>
            </a:r>
            <a:r>
              <a:rPr lang="sv-SE" sz="2800" dirty="0" err="1" smtClean="0"/>
              <a:t>exhaustive</a:t>
            </a:r>
            <a:r>
              <a:rPr lang="sv-SE" sz="2800" dirty="0" smtClean="0"/>
              <a:t> </a:t>
            </a:r>
            <a:r>
              <a:rPr lang="sv-SE" sz="2800" dirty="0" err="1" smtClean="0"/>
              <a:t>overview</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2" name="Content Placeholder 2">
            <a:extLst>
              <a:ext uri="{FF2B5EF4-FFF2-40B4-BE49-F238E27FC236}">
                <a16:creationId xmlns:a16="http://schemas.microsoft.com/office/drawing/2014/main" id="{891A10CA-4633-C6A5-673D-463A327489F5}"/>
              </a:ext>
            </a:extLst>
          </p:cNvPr>
          <p:cNvSpPr txBox="1">
            <a:spLocks/>
          </p:cNvSpPr>
          <p:nvPr/>
        </p:nvSpPr>
        <p:spPr>
          <a:xfrm>
            <a:off x="245697" y="927100"/>
            <a:ext cx="11666903" cy="472130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400" dirty="0" smtClean="0">
              <a:solidFill>
                <a:schemeClr val="dk1"/>
              </a:solidFill>
              <a:latin typeface="Lato Light"/>
              <a:ea typeface="Lato Light"/>
              <a:cs typeface="Lato Light"/>
            </a:endParaRPr>
          </a:p>
        </p:txBody>
      </p:sp>
      <p:pic>
        <p:nvPicPr>
          <p:cNvPr id="38914" name="Picture 2" descr="https://miro.medium.com/v2/resize:fit:1250/1*TSfbVZfzkLTDFT46U4-wb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320" y="966968"/>
            <a:ext cx="10287000" cy="49053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60160" y="528935"/>
            <a:ext cx="6096000" cy="523220"/>
          </a:xfrm>
          <a:prstGeom prst="rect">
            <a:avLst/>
          </a:prstGeom>
        </p:spPr>
        <p:txBody>
          <a:bodyPr>
            <a:spAutoFit/>
          </a:bodyPr>
          <a:lstStyle/>
          <a:p>
            <a:r>
              <a:rPr lang="sv-SE" dirty="0"/>
              <a:t>https://rancholabs.medium.com/6-major-sub-fields-of-artificial-intelligence-77f6a5b28109</a:t>
            </a:r>
          </a:p>
        </p:txBody>
      </p:sp>
      <p:sp>
        <p:nvSpPr>
          <p:cNvPr id="13" name="TextBox 12"/>
          <p:cNvSpPr txBox="1"/>
          <p:nvPr/>
        </p:nvSpPr>
        <p:spPr>
          <a:xfrm>
            <a:off x="11068803" y="5829180"/>
            <a:ext cx="669033" cy="184666"/>
          </a:xfrm>
          <a:prstGeom prst="rect">
            <a:avLst/>
          </a:prstGeom>
          <a:noFill/>
        </p:spPr>
        <p:txBody>
          <a:bodyPr wrap="square" rtlCol="0">
            <a:spAutoFit/>
          </a:bodyPr>
          <a:lstStyle/>
          <a:p>
            <a:r>
              <a:rPr lang="sv-SE" sz="600" dirty="0" smtClean="0">
                <a:hlinkClick r:id="rId5"/>
              </a:rPr>
              <a:t>Source</a:t>
            </a:r>
            <a:endParaRPr lang="sv-SE" sz="600" dirty="0"/>
          </a:p>
        </p:txBody>
      </p:sp>
    </p:spTree>
    <p:extLst>
      <p:ext uri="{BB962C8B-B14F-4D97-AF65-F5344CB8AC3E}">
        <p14:creationId xmlns:p14="http://schemas.microsoft.com/office/powerpoint/2010/main" val="31853241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smtClean="0"/>
              <a:t>An </a:t>
            </a:r>
            <a:r>
              <a:rPr lang="sv-SE" sz="2800" dirty="0" err="1" smtClean="0"/>
              <a:t>example</a:t>
            </a:r>
            <a:r>
              <a:rPr lang="sv-SE" sz="2800" dirty="0" smtClean="0"/>
              <a:t> </a:t>
            </a:r>
            <a:r>
              <a:rPr lang="sv-SE" sz="2800" dirty="0" err="1" smtClean="0"/>
              <a:t>of</a:t>
            </a:r>
            <a:r>
              <a:rPr lang="sv-SE" sz="2800" dirty="0" smtClean="0"/>
              <a:t> the </a:t>
            </a:r>
            <a:r>
              <a:rPr lang="sv-SE" sz="2800" dirty="0" err="1" smtClean="0"/>
              <a:t>potentialities</a:t>
            </a:r>
            <a:r>
              <a:rPr lang="sv-SE" sz="2800" dirty="0" smtClean="0"/>
              <a:t> </a:t>
            </a:r>
            <a:r>
              <a:rPr lang="sv-SE" sz="2800" dirty="0" err="1" smtClean="0"/>
              <a:t>of</a:t>
            </a:r>
            <a:r>
              <a:rPr lang="sv-SE" sz="2800" dirty="0" smtClean="0"/>
              <a:t> </a:t>
            </a:r>
            <a:r>
              <a:rPr lang="sv-SE" sz="2800" dirty="0" smtClean="0"/>
              <a:t>AI </a:t>
            </a:r>
            <a:r>
              <a:rPr lang="sv-SE" sz="2800" dirty="0" err="1" smtClean="0"/>
              <a:t>capabilities</a:t>
            </a:r>
            <a:r>
              <a:rPr lang="sv-SE" sz="2800" dirty="0" smtClean="0"/>
              <a:t>: Medicine</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10009" y="6008430"/>
            <a:ext cx="13662378" cy="261610"/>
          </a:xfrm>
          <a:prstGeom prst="rect">
            <a:avLst/>
          </a:prstGeom>
          <a:noFill/>
        </p:spPr>
        <p:txBody>
          <a:bodyPr wrap="square" rtlCol="0">
            <a:spAutoFit/>
          </a:bodyPr>
          <a:lstStyle/>
          <a:p>
            <a:r>
              <a:rPr lang="sv-SE" sz="1050" dirty="0" err="1"/>
              <a:t>Moor</a:t>
            </a:r>
            <a:r>
              <a:rPr lang="sv-SE" sz="1050" dirty="0"/>
              <a:t>, M., </a:t>
            </a:r>
            <a:r>
              <a:rPr lang="sv-SE" sz="1050" dirty="0" err="1"/>
              <a:t>Banerjee</a:t>
            </a:r>
            <a:r>
              <a:rPr lang="sv-SE" sz="1050" dirty="0"/>
              <a:t>, O., </a:t>
            </a:r>
            <a:r>
              <a:rPr lang="sv-SE" sz="1050" dirty="0" err="1"/>
              <a:t>Abad</a:t>
            </a:r>
            <a:r>
              <a:rPr lang="sv-SE" sz="1050" dirty="0"/>
              <a:t>, Z.S.H. </a:t>
            </a:r>
            <a:r>
              <a:rPr lang="sv-SE" sz="1050" i="1" dirty="0"/>
              <a:t>et al.</a:t>
            </a:r>
            <a:r>
              <a:rPr lang="sv-SE" sz="1050" dirty="0"/>
              <a:t> Foundation </a:t>
            </a:r>
            <a:r>
              <a:rPr lang="sv-SE" sz="1050" dirty="0" err="1"/>
              <a:t>models</a:t>
            </a:r>
            <a:r>
              <a:rPr lang="sv-SE" sz="1050" dirty="0"/>
              <a:t> for generalist </a:t>
            </a:r>
            <a:r>
              <a:rPr lang="sv-SE" sz="1050" dirty="0" err="1"/>
              <a:t>medical</a:t>
            </a:r>
            <a:r>
              <a:rPr lang="sv-SE" sz="1050" dirty="0"/>
              <a:t> </a:t>
            </a:r>
            <a:r>
              <a:rPr lang="sv-SE" sz="1050" dirty="0" err="1"/>
              <a:t>artificial</a:t>
            </a:r>
            <a:r>
              <a:rPr lang="sv-SE" sz="1050" dirty="0"/>
              <a:t> </a:t>
            </a:r>
            <a:r>
              <a:rPr lang="sv-SE" sz="1050" dirty="0" err="1"/>
              <a:t>intelligence</a:t>
            </a:r>
            <a:r>
              <a:rPr lang="sv-SE" sz="1050" dirty="0"/>
              <a:t>. </a:t>
            </a:r>
            <a:r>
              <a:rPr lang="sv-SE" sz="1050" i="1" dirty="0"/>
              <a:t>Nature</a:t>
            </a:r>
            <a:r>
              <a:rPr lang="sv-SE" sz="1050" dirty="0"/>
              <a:t> </a:t>
            </a:r>
            <a:r>
              <a:rPr lang="sv-SE" sz="1050" b="1" dirty="0"/>
              <a:t>616</a:t>
            </a:r>
            <a:r>
              <a:rPr lang="sv-SE" sz="1050" dirty="0"/>
              <a:t>, 259–265 (2023). https://doi.org/10.1038/s41586-023-05881-4</a:t>
            </a:r>
            <a:endParaRPr lang="sv-SE" sz="800" dirty="0"/>
          </a:p>
        </p:txBody>
      </p:sp>
      <p:pic>
        <p:nvPicPr>
          <p:cNvPr id="36870" name="Picture 6" descr="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 y="874348"/>
            <a:ext cx="9505950" cy="496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780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sv-SE" sz="2800" dirty="0" smtClean="0"/>
              <a:t>The AI </a:t>
            </a:r>
            <a:r>
              <a:rPr lang="sv-SE" sz="2800" dirty="0" err="1" smtClean="0"/>
              <a:t>capabilities</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3" name="TextBox 2"/>
          <p:cNvSpPr txBox="1"/>
          <p:nvPr/>
        </p:nvSpPr>
        <p:spPr>
          <a:xfrm>
            <a:off x="8405694" y="6008430"/>
            <a:ext cx="5104284" cy="261610"/>
          </a:xfrm>
          <a:prstGeom prst="rect">
            <a:avLst/>
          </a:prstGeom>
          <a:noFill/>
        </p:spPr>
        <p:txBody>
          <a:bodyPr wrap="square" rtlCol="0">
            <a:spAutoFit/>
          </a:bodyPr>
          <a:lstStyle/>
          <a:p>
            <a:r>
              <a:rPr lang="sv-SE" sz="1050" dirty="0" smtClean="0"/>
              <a:t>Source: The AI Index </a:t>
            </a:r>
            <a:r>
              <a:rPr lang="sv-SE" sz="1050" dirty="0" err="1" smtClean="0"/>
              <a:t>Report</a:t>
            </a:r>
            <a:r>
              <a:rPr lang="sv-SE" sz="1050" dirty="0" smtClean="0"/>
              <a:t> 2023, Stanford University</a:t>
            </a:r>
            <a:endParaRPr lang="sv-SE" sz="1050" dirty="0"/>
          </a:p>
        </p:txBody>
      </p:sp>
      <p:pic>
        <p:nvPicPr>
          <p:cNvPr id="36866" name="Picture 2" descr="https://aiindex.stanford.edu/wp-content/uploads/2023/03/fig_2.4.5_LLM_assessment_results_GPT-3-sca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55" y="1168813"/>
            <a:ext cx="8724900" cy="463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422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a:t>Setting the </a:t>
            </a:r>
            <a:r>
              <a:rPr lang="it-IT" sz="2800" dirty="0" err="1"/>
              <a:t>problem</a:t>
            </a:r>
            <a:endParaRPr sz="2800" dirty="0"/>
          </a:p>
        </p:txBody>
      </p:sp>
      <p:sp>
        <p:nvSpPr>
          <p:cNvPr id="2" name="Google Shape;52;p2">
            <a:extLst>
              <a:ext uri="{FF2B5EF4-FFF2-40B4-BE49-F238E27FC236}">
                <a16:creationId xmlns:a16="http://schemas.microsoft.com/office/drawing/2014/main" id="{9E161304-9FC8-85B5-D746-F4BFD45320CF}"/>
              </a:ext>
            </a:extLst>
          </p:cNvPr>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225689D6-8B01-FA85-10EA-C14BB2D53054}"/>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D04FF684-365F-98B0-711D-A86415F5A5A0}"/>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53927BBE-21EF-D296-4FBF-F7C21C2EFEC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61378BAB-66B1-47A5-126E-8BC7E9E30F25}"/>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19" name="Picture 18" descr="Chart, histogram&#10;&#10;Description automatically generated">
            <a:extLst>
              <a:ext uri="{FF2B5EF4-FFF2-40B4-BE49-F238E27FC236}">
                <a16:creationId xmlns:a16="http://schemas.microsoft.com/office/drawing/2014/main" id="{E52189D0-0A88-2D0C-25C3-70D54E66B990}"/>
              </a:ext>
            </a:extLst>
          </p:cNvPr>
          <p:cNvPicPr>
            <a:picLocks noChangeAspect="1"/>
          </p:cNvPicPr>
          <p:nvPr/>
        </p:nvPicPr>
        <p:blipFill>
          <a:blip r:embed="rId4"/>
          <a:stretch>
            <a:fillRect/>
          </a:stretch>
        </p:blipFill>
        <p:spPr>
          <a:xfrm>
            <a:off x="0" y="0"/>
            <a:ext cx="12192000" cy="6857194"/>
          </a:xfrm>
          <a:prstGeom prst="rect">
            <a:avLst/>
          </a:prstGeom>
        </p:spPr>
      </p:pic>
      <p:sp>
        <p:nvSpPr>
          <p:cNvPr id="20" name="Google Shape;52;p2">
            <a:extLst>
              <a:ext uri="{FF2B5EF4-FFF2-40B4-BE49-F238E27FC236}">
                <a16:creationId xmlns:a16="http://schemas.microsoft.com/office/drawing/2014/main" id="{9E5287D1-EEE9-6E08-4206-DC4316BE8B70}"/>
              </a:ext>
            </a:extLst>
          </p:cNvPr>
          <p:cNvSpPr txBox="1"/>
          <p:nvPr/>
        </p:nvSpPr>
        <p:spPr>
          <a:xfrm>
            <a:off x="9293290" y="11396"/>
            <a:ext cx="3693708" cy="5908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t-IT" sz="1100" b="1" dirty="0">
                <a:solidFill>
                  <a:schemeClr val="bg1"/>
                </a:solidFill>
                <a:latin typeface="Calibri"/>
                <a:ea typeface="Calibri"/>
                <a:cs typeface="Calibri"/>
                <a:sym typeface="Calibri"/>
              </a:rPr>
              <a:t>Figure source: #ShowYourStripes</a:t>
            </a:r>
          </a:p>
          <a:p>
            <a:pPr marL="0" marR="0" lvl="0" indent="0" algn="ctr" rtl="0">
              <a:lnSpc>
                <a:spcPct val="90000"/>
              </a:lnSpc>
              <a:spcBef>
                <a:spcPts val="0"/>
              </a:spcBef>
              <a:spcAft>
                <a:spcPts val="0"/>
              </a:spcAft>
              <a:buNone/>
            </a:pPr>
            <a:r>
              <a:rPr lang="it-IT" sz="1100" b="1" u="none" strike="noStrike" cap="none" dirty="0">
                <a:solidFill>
                  <a:schemeClr val="bg1"/>
                </a:solidFill>
                <a:latin typeface="Calibri"/>
                <a:ea typeface="Calibri"/>
                <a:cs typeface="Calibri"/>
                <a:sym typeface="Calibri"/>
              </a:rPr>
              <a:t>Data source: UK </a:t>
            </a:r>
            <a:r>
              <a:rPr lang="it-IT" sz="1100" b="1" u="none" strike="noStrike" cap="none" dirty="0" err="1">
                <a:solidFill>
                  <a:schemeClr val="bg1"/>
                </a:solidFill>
                <a:latin typeface="Calibri"/>
                <a:ea typeface="Calibri"/>
                <a:cs typeface="Calibri"/>
                <a:sym typeface="Calibri"/>
              </a:rPr>
              <a:t>Met</a:t>
            </a:r>
            <a:r>
              <a:rPr lang="it-IT" sz="1100" b="1" u="none" strike="noStrike" cap="none" dirty="0">
                <a:solidFill>
                  <a:schemeClr val="bg1"/>
                </a:solidFill>
                <a:latin typeface="Calibri"/>
                <a:ea typeface="Calibri"/>
                <a:cs typeface="Calibri"/>
                <a:sym typeface="Calibri"/>
              </a:rPr>
              <a:t> Office</a:t>
            </a:r>
          </a:p>
          <a:p>
            <a:pPr marL="0" marR="0" lvl="0" indent="0" algn="ctr" rtl="0">
              <a:lnSpc>
                <a:spcPct val="90000"/>
              </a:lnSpc>
              <a:spcBef>
                <a:spcPts val="0"/>
              </a:spcBef>
              <a:spcAft>
                <a:spcPts val="0"/>
              </a:spcAft>
              <a:buNone/>
            </a:pPr>
            <a:r>
              <a:rPr lang="it-IT" b="1" dirty="0">
                <a:solidFill>
                  <a:schemeClr val="bg1"/>
                </a:solidFill>
                <a:latin typeface="Calibri"/>
                <a:ea typeface="Calibri"/>
                <a:cs typeface="Calibri"/>
                <a:sym typeface="Calibri"/>
              </a:rPr>
              <a:t>Creator: Ed Hawkins</a:t>
            </a:r>
            <a:endParaRPr b="1" u="none" strike="noStrike" cap="none" dirty="0">
              <a:solidFill>
                <a:schemeClr val="bg1"/>
              </a:solidFill>
              <a:latin typeface="Calibri"/>
              <a:ea typeface="Calibri"/>
              <a:cs typeface="Calibri"/>
              <a:sym typeface="Calibri"/>
            </a:endParaRPr>
          </a:p>
        </p:txBody>
      </p:sp>
      <p:pic>
        <p:nvPicPr>
          <p:cNvPr id="22" name="Picture 21" descr="Chart, histogram&#10;&#10;Description automatically generated">
            <a:extLst>
              <a:ext uri="{FF2B5EF4-FFF2-40B4-BE49-F238E27FC236}">
                <a16:creationId xmlns:a16="http://schemas.microsoft.com/office/drawing/2014/main" id="{0274DFA9-CF03-3D14-407D-C2EE5955B96B}"/>
              </a:ext>
            </a:extLst>
          </p:cNvPr>
          <p:cNvPicPr>
            <a:picLocks noChangeAspect="1"/>
          </p:cNvPicPr>
          <p:nvPr/>
        </p:nvPicPr>
        <p:blipFill rotWithShape="1">
          <a:blip r:embed="rId5"/>
          <a:srcRect l="8670" t="6554" r="27352" b="83621"/>
          <a:stretch/>
        </p:blipFill>
        <p:spPr>
          <a:xfrm>
            <a:off x="1474467" y="1189815"/>
            <a:ext cx="4049485" cy="349737"/>
          </a:xfrm>
          <a:prstGeom prst="rect">
            <a:avLst/>
          </a:prstGeom>
        </p:spPr>
      </p:pic>
    </p:spTree>
    <p:extLst>
      <p:ext uri="{BB962C8B-B14F-4D97-AF65-F5344CB8AC3E}">
        <p14:creationId xmlns:p14="http://schemas.microsoft.com/office/powerpoint/2010/main" val="2920276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err="1"/>
              <a:t>What</a:t>
            </a:r>
            <a:r>
              <a:rPr lang="it-IT" sz="2800" dirty="0"/>
              <a:t> the science </a:t>
            </a:r>
            <a:r>
              <a:rPr lang="it-IT" sz="2800" dirty="0" err="1"/>
              <a:t>says</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240833" y="703159"/>
            <a:ext cx="10405396" cy="49188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212529"/>
                </a:solidFill>
                <a:latin typeface="ipccsans"/>
              </a:rPr>
              <a:t>“</a:t>
            </a:r>
            <a:r>
              <a:rPr lang="en-US" sz="2000" b="0" i="0" dirty="0">
                <a:solidFill>
                  <a:srgbClr val="212529"/>
                </a:solidFill>
                <a:effectLst/>
                <a:latin typeface="ipccsans"/>
              </a:rPr>
              <a:t>It is </a:t>
            </a:r>
            <a:r>
              <a:rPr lang="en-US" sz="2000" b="1" i="0" u="sng" dirty="0">
                <a:solidFill>
                  <a:srgbClr val="C00000"/>
                </a:solidFill>
                <a:effectLst/>
                <a:latin typeface="ipccsans"/>
              </a:rPr>
              <a:t>unequivocal</a:t>
            </a:r>
            <a:r>
              <a:rPr lang="en-US" sz="2000" b="0" i="0" dirty="0">
                <a:solidFill>
                  <a:srgbClr val="212529"/>
                </a:solidFill>
                <a:effectLst/>
                <a:latin typeface="ipccsans"/>
              </a:rPr>
              <a:t> that human influence has warmed the atmosphere, ocean and land. Widespread and rapid changes in the atmosphere, ocean, cryosphere and biosphere have occurred” (IPCC, AR6 WGI, 2021)</a:t>
            </a:r>
          </a:p>
          <a:p>
            <a:endParaRPr lang="en-US" sz="2000" dirty="0">
              <a:solidFill>
                <a:srgbClr val="212529"/>
              </a:solidFill>
              <a:latin typeface="ipccsans"/>
            </a:endParaRPr>
          </a:p>
          <a:p>
            <a:r>
              <a:rPr lang="en-US" sz="2000" dirty="0">
                <a:solidFill>
                  <a:srgbClr val="212529"/>
                </a:solidFill>
                <a:latin typeface="ipccsans"/>
              </a:rPr>
              <a:t>“Global warming, reaching 1.5°C in the near-term, would cause </a:t>
            </a:r>
            <a:r>
              <a:rPr lang="en-US" sz="2000" b="1" u="sng" dirty="0">
                <a:solidFill>
                  <a:srgbClr val="C00000"/>
                </a:solidFill>
                <a:latin typeface="ipccsans"/>
              </a:rPr>
              <a:t>unavoidable increases in multiple climate hazards</a:t>
            </a:r>
            <a:r>
              <a:rPr lang="en-US" sz="2000" dirty="0">
                <a:solidFill>
                  <a:srgbClr val="212529"/>
                </a:solidFill>
                <a:latin typeface="ipccsans"/>
              </a:rPr>
              <a:t> and present multiple risks to ecosystems and humans (very high confidence) […] Some responses to climate change result in new impacts and risks (high confidence).” (IPCC, AR6, WGII, 2022)</a:t>
            </a:r>
          </a:p>
          <a:p>
            <a:endParaRPr lang="en-US" sz="2000" dirty="0">
              <a:solidFill>
                <a:srgbClr val="212529"/>
              </a:solidFill>
              <a:latin typeface="ipccsans"/>
            </a:endParaRPr>
          </a:p>
          <a:p>
            <a:r>
              <a:rPr lang="en-US" sz="2000" dirty="0">
                <a:solidFill>
                  <a:srgbClr val="212529"/>
                </a:solidFill>
                <a:latin typeface="ipccsans"/>
              </a:rPr>
              <a:t>The unit costs of several low-emission technologies have fallen continuously since 2010. Innovation policy packages have enabled these cost reductions and supported global adoption. […] Innovation has lagged in developing countries due to weaker enabling conditions. </a:t>
            </a:r>
            <a:r>
              <a:rPr lang="en-US" sz="2000" b="1" u="sng" dirty="0" err="1">
                <a:solidFill>
                  <a:srgbClr val="C00000"/>
                </a:solidFill>
                <a:latin typeface="ipccsans"/>
              </a:rPr>
              <a:t>Digitalisation</a:t>
            </a:r>
            <a:r>
              <a:rPr lang="en-US" sz="2000" b="1" u="sng" dirty="0">
                <a:solidFill>
                  <a:srgbClr val="C00000"/>
                </a:solidFill>
                <a:latin typeface="ipccsans"/>
              </a:rPr>
              <a:t> can enable emission reductions</a:t>
            </a:r>
            <a:r>
              <a:rPr lang="en-US" sz="2000" dirty="0">
                <a:solidFill>
                  <a:srgbClr val="212529"/>
                </a:solidFill>
                <a:latin typeface="ipccsans"/>
              </a:rPr>
              <a:t>, but can have adverse side-effects unless appropriately governed. (high confidence) (IPCC, AR6, WGIII, 2022)</a:t>
            </a:r>
          </a:p>
          <a:p>
            <a:endParaRPr lang="en-US" sz="1800" dirty="0">
              <a:solidFill>
                <a:srgbClr val="212529"/>
              </a:solidFill>
              <a:latin typeface="ipccsans"/>
            </a:endParaRPr>
          </a:p>
          <a:p>
            <a:endParaRPr lang="en-GB" sz="1200" dirty="0"/>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5" name="Picture 4" descr="Map&#10;&#10;Description automatically generated">
            <a:extLst>
              <a:ext uri="{FF2B5EF4-FFF2-40B4-BE49-F238E27FC236}">
                <a16:creationId xmlns:a16="http://schemas.microsoft.com/office/drawing/2014/main" id="{F205AE01-C8F5-E9BC-375A-C67A7A59AE37}"/>
              </a:ext>
            </a:extLst>
          </p:cNvPr>
          <p:cNvPicPr>
            <a:picLocks noChangeAspect="1"/>
          </p:cNvPicPr>
          <p:nvPr/>
        </p:nvPicPr>
        <p:blipFill>
          <a:blip r:embed="rId4"/>
          <a:stretch>
            <a:fillRect/>
          </a:stretch>
        </p:blipFill>
        <p:spPr>
          <a:xfrm>
            <a:off x="10988758" y="415880"/>
            <a:ext cx="1061387" cy="1347372"/>
          </a:xfrm>
          <a:prstGeom prst="rect">
            <a:avLst/>
          </a:prstGeom>
        </p:spPr>
      </p:pic>
      <p:pic>
        <p:nvPicPr>
          <p:cNvPr id="10" name="Picture 9" descr="Map&#10;&#10;Description automatically generated">
            <a:extLst>
              <a:ext uri="{FF2B5EF4-FFF2-40B4-BE49-F238E27FC236}">
                <a16:creationId xmlns:a16="http://schemas.microsoft.com/office/drawing/2014/main" id="{76D7D444-DFE3-3265-6035-D4B2D66BC320}"/>
              </a:ext>
            </a:extLst>
          </p:cNvPr>
          <p:cNvPicPr>
            <a:picLocks noChangeAspect="1"/>
          </p:cNvPicPr>
          <p:nvPr/>
        </p:nvPicPr>
        <p:blipFill>
          <a:blip r:embed="rId5"/>
          <a:stretch>
            <a:fillRect/>
          </a:stretch>
        </p:blipFill>
        <p:spPr>
          <a:xfrm>
            <a:off x="10988757" y="1996284"/>
            <a:ext cx="1061387" cy="1533115"/>
          </a:xfrm>
          <a:prstGeom prst="rect">
            <a:avLst/>
          </a:prstGeom>
        </p:spPr>
      </p:pic>
      <p:pic>
        <p:nvPicPr>
          <p:cNvPr id="12" name="Picture 11" descr="Diagram, engineering drawing&#10;&#10;Description automatically generated">
            <a:extLst>
              <a:ext uri="{FF2B5EF4-FFF2-40B4-BE49-F238E27FC236}">
                <a16:creationId xmlns:a16="http://schemas.microsoft.com/office/drawing/2014/main" id="{518EBD8F-CED8-729A-E573-FCCC5A64C8E3}"/>
              </a:ext>
            </a:extLst>
          </p:cNvPr>
          <p:cNvPicPr>
            <a:picLocks noChangeAspect="1"/>
          </p:cNvPicPr>
          <p:nvPr/>
        </p:nvPicPr>
        <p:blipFill>
          <a:blip r:embed="rId6"/>
          <a:stretch>
            <a:fillRect/>
          </a:stretch>
        </p:blipFill>
        <p:spPr>
          <a:xfrm>
            <a:off x="10988757" y="3855168"/>
            <a:ext cx="1061387" cy="1533115"/>
          </a:xfrm>
          <a:prstGeom prst="rect">
            <a:avLst/>
          </a:prstGeom>
        </p:spPr>
      </p:pic>
    </p:spTree>
    <p:extLst>
      <p:ext uri="{BB962C8B-B14F-4D97-AF65-F5344CB8AC3E}">
        <p14:creationId xmlns:p14="http://schemas.microsoft.com/office/powerpoint/2010/main" val="25090498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DIGITAL TO DIGITALISED</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7600065" cy="50396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dk1"/>
                </a:solidFill>
                <a:latin typeface="Lato Light"/>
                <a:ea typeface="Lato Light"/>
                <a:cs typeface="Lato Light"/>
              </a:rPr>
              <a:t>Late 1980S: development of connected economy</a:t>
            </a:r>
          </a:p>
          <a:p>
            <a:pPr marL="342900" indent="-342900">
              <a:buFont typeface="Arial" panose="020B0604020202020204" pitchFamily="34" charset="0"/>
              <a:buChar char="•"/>
            </a:pPr>
            <a:r>
              <a:rPr lang="en-US" sz="2400" dirty="0" smtClean="0">
                <a:solidFill>
                  <a:schemeClr val="dk1"/>
                </a:solidFill>
                <a:latin typeface="Lato Light"/>
                <a:ea typeface="Lato Light"/>
                <a:cs typeface="Lato Light"/>
              </a:rPr>
              <a:t>Mass take-up of the Internet, roll-out of broadband networks</a:t>
            </a:r>
          </a:p>
          <a:p>
            <a:endParaRPr lang="en-US" sz="2400" dirty="0">
              <a:solidFill>
                <a:schemeClr val="dk1"/>
              </a:solidFill>
              <a:latin typeface="Lato Light"/>
              <a:ea typeface="Lato Light"/>
              <a:cs typeface="Lato Light"/>
            </a:endParaRPr>
          </a:p>
          <a:p>
            <a:r>
              <a:rPr lang="en-US" sz="2400" b="1" dirty="0" smtClean="0">
                <a:solidFill>
                  <a:schemeClr val="dk1"/>
                </a:solidFill>
                <a:latin typeface="Lato Light"/>
                <a:ea typeface="Lato Light"/>
                <a:cs typeface="Lato Light"/>
              </a:rPr>
              <a:t>2000s: </a:t>
            </a:r>
            <a:r>
              <a:rPr lang="en-US" sz="2400" dirty="0" smtClean="0">
                <a:solidFill>
                  <a:schemeClr val="dk1"/>
                </a:solidFill>
                <a:latin typeface="Lato Light"/>
                <a:ea typeface="Lato Light"/>
                <a:cs typeface="Lato Light"/>
              </a:rPr>
              <a:t>development of digital economy with increasing use of digital platforms as business models for the supply of goods and services</a:t>
            </a:r>
          </a:p>
          <a:p>
            <a:endParaRPr lang="en-US" sz="2400" dirty="0">
              <a:solidFill>
                <a:schemeClr val="dk1"/>
              </a:solidFill>
              <a:latin typeface="Lato Light"/>
            </a:endParaRPr>
          </a:p>
          <a:p>
            <a:r>
              <a:rPr lang="en-US" sz="2400" dirty="0" smtClean="0">
                <a:solidFill>
                  <a:schemeClr val="tx2">
                    <a:lumMod val="90000"/>
                  </a:schemeClr>
                </a:solidFill>
                <a:latin typeface="Lato Light"/>
              </a:rPr>
              <a:t>Currently: moving towards a digitalized economy whose production and consumption models are based on the incorporation of digital technologies in all economic, social and environmental dimensions</a:t>
            </a:r>
          </a:p>
          <a:p>
            <a:endParaRPr lang="en-US" sz="2400" dirty="0">
              <a:solidFill>
                <a:schemeClr val="tx2">
                  <a:lumMod val="90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5" name="Rectangle 4"/>
          <p:cNvSpPr/>
          <p:nvPr/>
        </p:nvSpPr>
        <p:spPr>
          <a:xfrm>
            <a:off x="491136" y="1758500"/>
            <a:ext cx="5929984" cy="400110"/>
          </a:xfrm>
          <a:prstGeom prst="rect">
            <a:avLst/>
          </a:prstGeom>
        </p:spPr>
        <p:txBody>
          <a:bodyPr wrap="square">
            <a:spAutoFit/>
          </a:bodyPr>
          <a:lstStyle/>
          <a:p>
            <a:r>
              <a:rPr lang="sv-SE" sz="2000" dirty="0">
                <a:hlinkClick r:id="rId4"/>
              </a:rPr>
              <a:t>https://</a:t>
            </a:r>
            <a:r>
              <a:rPr lang="sv-SE" sz="2000" dirty="0" smtClean="0">
                <a:hlinkClick r:id="rId4"/>
              </a:rPr>
              <a:t>youtu.be/6dkiqJ_IZGw</a:t>
            </a:r>
            <a:r>
              <a:rPr lang="sv-SE" sz="2000" dirty="0" smtClean="0"/>
              <a:t> </a:t>
            </a:r>
            <a:endParaRPr lang="sv-SE" sz="2000" dirty="0"/>
          </a:p>
        </p:txBody>
      </p:sp>
      <p:pic>
        <p:nvPicPr>
          <p:cNvPr id="2052" name="Picture 4" descr="https://www.visualcapitalist.com/wp-content/uploads/2024/01/OC_AI-Tools_V1_NC.jpg"/>
          <p:cNvPicPr>
            <a:picLocks noChangeAspect="1" noChangeArrowheads="1"/>
          </p:cNvPicPr>
          <p:nvPr/>
        </p:nvPicPr>
        <p:blipFill rotWithShape="1">
          <a:blip r:embed="rId5">
            <a:extLst>
              <a:ext uri="{28A0092B-C50C-407E-A947-70E740481C1C}">
                <a14:useLocalDpi xmlns:a14="http://schemas.microsoft.com/office/drawing/2010/main" val="0"/>
              </a:ext>
            </a:extLst>
          </a:blip>
          <a:srcRect t="64282" b="6154"/>
          <a:stretch/>
        </p:blipFill>
        <p:spPr bwMode="auto">
          <a:xfrm>
            <a:off x="8010096" y="1630865"/>
            <a:ext cx="4082299" cy="3184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892245" y="4815058"/>
            <a:ext cx="4318000" cy="307777"/>
          </a:xfrm>
          <a:prstGeom prst="rect">
            <a:avLst/>
          </a:prstGeom>
          <a:noFill/>
        </p:spPr>
        <p:txBody>
          <a:bodyPr wrap="square" rtlCol="0">
            <a:spAutoFit/>
          </a:bodyPr>
          <a:lstStyle/>
          <a:p>
            <a:r>
              <a:rPr lang="sv-SE" dirty="0" smtClean="0"/>
              <a:t>Source: </a:t>
            </a:r>
            <a:r>
              <a:rPr lang="sv-SE" dirty="0" err="1" smtClean="0"/>
              <a:t>VisualCapitalist</a:t>
            </a:r>
            <a:endParaRPr lang="sv-SE" dirty="0"/>
          </a:p>
        </p:txBody>
      </p:sp>
    </p:spTree>
    <p:extLst>
      <p:ext uri="{BB962C8B-B14F-4D97-AF65-F5344CB8AC3E}">
        <p14:creationId xmlns:p14="http://schemas.microsoft.com/office/powerpoint/2010/main" val="38091720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err="1"/>
              <a:t>Climate</a:t>
            </a:r>
            <a:r>
              <a:rPr lang="it-IT" sz="2800" dirty="0"/>
              <a:t>-society feedback loops</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5" name="Picture 4" descr="Diagram&#10;&#10;Description automatically generated">
            <a:extLst>
              <a:ext uri="{FF2B5EF4-FFF2-40B4-BE49-F238E27FC236}">
                <a16:creationId xmlns:a16="http://schemas.microsoft.com/office/drawing/2014/main" id="{92A7E202-81EF-DC4A-27B9-269C0D06C0E1}"/>
              </a:ext>
            </a:extLst>
          </p:cNvPr>
          <p:cNvPicPr>
            <a:picLocks noChangeAspect="1"/>
          </p:cNvPicPr>
          <p:nvPr/>
        </p:nvPicPr>
        <p:blipFill rotWithShape="1">
          <a:blip r:embed="rId4"/>
          <a:srcRect t="8435" r="42704" b="19864"/>
          <a:stretch/>
        </p:blipFill>
        <p:spPr>
          <a:xfrm>
            <a:off x="106702" y="1271965"/>
            <a:ext cx="5661786" cy="4917233"/>
          </a:xfrm>
          <a:prstGeom prst="rect">
            <a:avLst/>
          </a:prstGeom>
        </p:spPr>
      </p:pic>
      <p:pic>
        <p:nvPicPr>
          <p:cNvPr id="10" name="Picture 9" descr="Diagram&#10;&#10;Description automatically generated">
            <a:extLst>
              <a:ext uri="{FF2B5EF4-FFF2-40B4-BE49-F238E27FC236}">
                <a16:creationId xmlns:a16="http://schemas.microsoft.com/office/drawing/2014/main" id="{40183CBF-997A-AB87-9AA8-9522C017F17F}"/>
              </a:ext>
            </a:extLst>
          </p:cNvPr>
          <p:cNvPicPr>
            <a:picLocks noChangeAspect="1"/>
          </p:cNvPicPr>
          <p:nvPr/>
        </p:nvPicPr>
        <p:blipFill rotWithShape="1">
          <a:blip r:embed="rId4"/>
          <a:srcRect l="2662" t="83809" r="57208"/>
          <a:stretch/>
        </p:blipFill>
        <p:spPr>
          <a:xfrm>
            <a:off x="8226489" y="61550"/>
            <a:ext cx="3965511" cy="1110343"/>
          </a:xfrm>
          <a:prstGeom prst="rect">
            <a:avLst/>
          </a:prstGeom>
        </p:spPr>
      </p:pic>
      <p:sp>
        <p:nvSpPr>
          <p:cNvPr id="11" name="Google Shape;52;p2">
            <a:extLst>
              <a:ext uri="{FF2B5EF4-FFF2-40B4-BE49-F238E27FC236}">
                <a16:creationId xmlns:a16="http://schemas.microsoft.com/office/drawing/2014/main" id="{6D526783-FF49-A4BC-ADEE-4E7048A2A311}"/>
              </a:ext>
            </a:extLst>
          </p:cNvPr>
          <p:cNvSpPr txBox="1"/>
          <p:nvPr/>
        </p:nvSpPr>
        <p:spPr>
          <a:xfrm>
            <a:off x="10209244" y="5937327"/>
            <a:ext cx="2166946" cy="2861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t-IT" sz="1400" b="1" dirty="0">
                <a:solidFill>
                  <a:schemeClr val="accent2"/>
                </a:solidFill>
                <a:latin typeface="Calibri"/>
                <a:ea typeface="Calibri"/>
                <a:cs typeface="Calibri"/>
                <a:sym typeface="Calibri"/>
              </a:rPr>
              <a:t>Source: IPCC AR6, WGII</a:t>
            </a:r>
            <a:endParaRPr sz="1800" b="1" u="none" strike="noStrike" cap="none" dirty="0">
              <a:solidFill>
                <a:schemeClr val="accent2"/>
              </a:solidFill>
              <a:latin typeface="Calibri"/>
              <a:ea typeface="Calibri"/>
              <a:cs typeface="Calibri"/>
              <a:sym typeface="Calibri"/>
            </a:endParaRPr>
          </a:p>
        </p:txBody>
      </p:sp>
      <p:sp>
        <p:nvSpPr>
          <p:cNvPr id="12" name="Oval 11">
            <a:extLst>
              <a:ext uri="{FF2B5EF4-FFF2-40B4-BE49-F238E27FC236}">
                <a16:creationId xmlns:a16="http://schemas.microsoft.com/office/drawing/2014/main" id="{ADA5D715-D647-602C-B385-2A0D73505FB9}"/>
              </a:ext>
            </a:extLst>
          </p:cNvPr>
          <p:cNvSpPr/>
          <p:nvPr/>
        </p:nvSpPr>
        <p:spPr>
          <a:xfrm>
            <a:off x="1579978" y="2124035"/>
            <a:ext cx="1468833" cy="373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6F2802D-5267-9D7C-7606-A5F17DF0CE3D}"/>
              </a:ext>
            </a:extLst>
          </p:cNvPr>
          <p:cNvCxnSpPr>
            <a:cxnSpLocks/>
            <a:stCxn id="12" idx="6"/>
          </p:cNvCxnSpPr>
          <p:nvPr/>
        </p:nvCxnSpPr>
        <p:spPr>
          <a:xfrm flipV="1">
            <a:off x="3048811" y="1847818"/>
            <a:ext cx="776740" cy="462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967B50AF-0A87-8EB9-EA4F-6291F1321622}"/>
              </a:ext>
            </a:extLst>
          </p:cNvPr>
          <p:cNvSpPr/>
          <p:nvPr/>
        </p:nvSpPr>
        <p:spPr>
          <a:xfrm>
            <a:off x="3191480" y="1488072"/>
            <a:ext cx="1539551" cy="289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Mitigation</a:t>
            </a:r>
            <a:endParaRPr lang="en-US" dirty="0"/>
          </a:p>
        </p:txBody>
      </p:sp>
      <p:sp>
        <p:nvSpPr>
          <p:cNvPr id="16" name="Oval 15">
            <a:extLst>
              <a:ext uri="{FF2B5EF4-FFF2-40B4-BE49-F238E27FC236}">
                <a16:creationId xmlns:a16="http://schemas.microsoft.com/office/drawing/2014/main" id="{B4D453D0-9656-8F61-125F-BA2D90F16B43}"/>
              </a:ext>
            </a:extLst>
          </p:cNvPr>
          <p:cNvSpPr/>
          <p:nvPr/>
        </p:nvSpPr>
        <p:spPr>
          <a:xfrm>
            <a:off x="422982" y="4141878"/>
            <a:ext cx="1156996" cy="867747"/>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CCEE543-355A-1068-3B9D-4F6F267E7352}"/>
              </a:ext>
            </a:extLst>
          </p:cNvPr>
          <p:cNvCxnSpPr>
            <a:cxnSpLocks/>
          </p:cNvCxnSpPr>
          <p:nvPr/>
        </p:nvCxnSpPr>
        <p:spPr>
          <a:xfrm flipV="1">
            <a:off x="1020144" y="1847818"/>
            <a:ext cx="0" cy="2261119"/>
          </a:xfrm>
          <a:prstGeom prst="straightConnector1">
            <a:avLst/>
          </a:prstGeom>
          <a:ln>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CE9AD0E8-AB28-CBF5-A3FA-9B011D61F4A7}"/>
              </a:ext>
            </a:extLst>
          </p:cNvPr>
          <p:cNvSpPr/>
          <p:nvPr/>
        </p:nvSpPr>
        <p:spPr>
          <a:xfrm>
            <a:off x="2839615" y="4141878"/>
            <a:ext cx="1499119" cy="97660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5683814-3488-4A37-C70D-977D36234178}"/>
              </a:ext>
            </a:extLst>
          </p:cNvPr>
          <p:cNvCxnSpPr>
            <a:cxnSpLocks/>
            <a:stCxn id="18" idx="4"/>
          </p:cNvCxnSpPr>
          <p:nvPr/>
        </p:nvCxnSpPr>
        <p:spPr>
          <a:xfrm>
            <a:off x="3589175" y="5118482"/>
            <a:ext cx="656254" cy="671804"/>
          </a:xfrm>
          <a:prstGeom prst="straightConnector1">
            <a:avLst/>
          </a:prstGeom>
          <a:ln>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CF5AE2EB-771F-FBE8-00F5-741400AB1672}"/>
              </a:ext>
            </a:extLst>
          </p:cNvPr>
          <p:cNvSpPr/>
          <p:nvPr/>
        </p:nvSpPr>
        <p:spPr>
          <a:xfrm>
            <a:off x="4264090" y="5801705"/>
            <a:ext cx="1539551" cy="289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Adaptation</a:t>
            </a:r>
            <a:endParaRPr lang="en-US" dirty="0"/>
          </a:p>
        </p:txBody>
      </p:sp>
      <p:sp>
        <p:nvSpPr>
          <p:cNvPr id="28" name="Rectangle 27">
            <a:extLst>
              <a:ext uri="{FF2B5EF4-FFF2-40B4-BE49-F238E27FC236}">
                <a16:creationId xmlns:a16="http://schemas.microsoft.com/office/drawing/2014/main" id="{A722E159-5243-E615-F43E-15D24BC6C4DE}"/>
              </a:ext>
            </a:extLst>
          </p:cNvPr>
          <p:cNvSpPr/>
          <p:nvPr/>
        </p:nvSpPr>
        <p:spPr>
          <a:xfrm>
            <a:off x="269029" y="1558569"/>
            <a:ext cx="1539551" cy="289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Adaptation</a:t>
            </a:r>
            <a:endParaRPr lang="en-US" dirty="0"/>
          </a:p>
        </p:txBody>
      </p:sp>
      <p:sp>
        <p:nvSpPr>
          <p:cNvPr id="29" name="Oval 28">
            <a:extLst>
              <a:ext uri="{FF2B5EF4-FFF2-40B4-BE49-F238E27FC236}">
                <a16:creationId xmlns:a16="http://schemas.microsoft.com/office/drawing/2014/main" id="{7392B811-EB7D-DF76-903E-E08FF3ED992F}"/>
              </a:ext>
            </a:extLst>
          </p:cNvPr>
          <p:cNvSpPr/>
          <p:nvPr/>
        </p:nvSpPr>
        <p:spPr>
          <a:xfrm>
            <a:off x="4270927" y="2914934"/>
            <a:ext cx="1380928" cy="25248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2791546-E20C-282E-E80E-9C8208286B63}"/>
              </a:ext>
            </a:extLst>
          </p:cNvPr>
          <p:cNvCxnSpPr>
            <a:cxnSpLocks/>
            <a:stCxn id="29" idx="0"/>
          </p:cNvCxnSpPr>
          <p:nvPr/>
        </p:nvCxnSpPr>
        <p:spPr>
          <a:xfrm flipV="1">
            <a:off x="4961391" y="2571172"/>
            <a:ext cx="0" cy="343762"/>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84AE465B-0598-BC24-FD5C-DB68DB139B6E}"/>
              </a:ext>
            </a:extLst>
          </p:cNvPr>
          <p:cNvSpPr/>
          <p:nvPr/>
        </p:nvSpPr>
        <p:spPr>
          <a:xfrm>
            <a:off x="4263766" y="2201503"/>
            <a:ext cx="1539551" cy="289249"/>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Policy</a:t>
            </a:r>
            <a:endParaRPr lang="en-US" dirty="0"/>
          </a:p>
        </p:txBody>
      </p:sp>
      <p:pic>
        <p:nvPicPr>
          <p:cNvPr id="38" name="Picture 37" descr="Diagram&#10;&#10;Description automatically generated">
            <a:extLst>
              <a:ext uri="{FF2B5EF4-FFF2-40B4-BE49-F238E27FC236}">
                <a16:creationId xmlns:a16="http://schemas.microsoft.com/office/drawing/2014/main" id="{E3D62084-C30E-CF9F-82F8-52A04C90FE5F}"/>
              </a:ext>
            </a:extLst>
          </p:cNvPr>
          <p:cNvPicPr>
            <a:picLocks noChangeAspect="1"/>
          </p:cNvPicPr>
          <p:nvPr/>
        </p:nvPicPr>
        <p:blipFill rotWithShape="1">
          <a:blip r:embed="rId4"/>
          <a:srcRect l="54973" t="7619" b="20680"/>
          <a:stretch/>
        </p:blipFill>
        <p:spPr>
          <a:xfrm>
            <a:off x="5976443" y="1248911"/>
            <a:ext cx="4449378" cy="4917233"/>
          </a:xfrm>
          <a:prstGeom prst="rect">
            <a:avLst/>
          </a:prstGeom>
        </p:spPr>
      </p:pic>
      <p:sp>
        <p:nvSpPr>
          <p:cNvPr id="39" name="Rectangle 38">
            <a:extLst>
              <a:ext uri="{FF2B5EF4-FFF2-40B4-BE49-F238E27FC236}">
                <a16:creationId xmlns:a16="http://schemas.microsoft.com/office/drawing/2014/main" id="{17D99D4F-20D7-D0D8-5A37-43043625E883}"/>
              </a:ext>
            </a:extLst>
          </p:cNvPr>
          <p:cNvSpPr/>
          <p:nvPr/>
        </p:nvSpPr>
        <p:spPr>
          <a:xfrm>
            <a:off x="5411755" y="1248911"/>
            <a:ext cx="391886" cy="39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AF11552-6DC1-79D3-9FDD-03789CE57AB2}"/>
              </a:ext>
            </a:extLst>
          </p:cNvPr>
          <p:cNvPicPr>
            <a:picLocks noChangeAspect="1"/>
          </p:cNvPicPr>
          <p:nvPr/>
        </p:nvPicPr>
        <p:blipFill>
          <a:blip r:embed="rId5"/>
          <a:stretch>
            <a:fillRect/>
          </a:stretch>
        </p:blipFill>
        <p:spPr>
          <a:xfrm>
            <a:off x="7224320" y="3059274"/>
            <a:ext cx="1723737" cy="1725836"/>
          </a:xfrm>
          <a:prstGeom prst="rect">
            <a:avLst/>
          </a:prstGeom>
        </p:spPr>
      </p:pic>
    </p:spTree>
    <p:extLst>
      <p:ext uri="{BB962C8B-B14F-4D97-AF65-F5344CB8AC3E}">
        <p14:creationId xmlns:p14="http://schemas.microsoft.com/office/powerpoint/2010/main" val="32092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8" grpId="0" animBg="1"/>
      <p:bldP spid="27" grpId="0" animBg="1"/>
      <p:bldP spid="28" grpId="0" animBg="1"/>
      <p:bldP spid="29"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4199467" y="85910"/>
            <a:ext cx="7992533" cy="85615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Font typeface="Arial Black"/>
              <a:buNone/>
            </a:pPr>
            <a:r>
              <a:rPr lang="it-IT" sz="2800" dirty="0" err="1"/>
              <a:t>What</a:t>
            </a:r>
            <a:r>
              <a:rPr lang="it-IT" sz="2800" dirty="0"/>
              <a:t> can ML and AI do for the </a:t>
            </a:r>
            <a:r>
              <a:rPr lang="it-IT" sz="2800" dirty="0" err="1"/>
              <a:t>climate</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7" name="Rectangle 6">
            <a:extLst>
              <a:ext uri="{FF2B5EF4-FFF2-40B4-BE49-F238E27FC236}">
                <a16:creationId xmlns:a16="http://schemas.microsoft.com/office/drawing/2014/main" id="{D9800CFA-C3A8-46A3-E356-B97A02CD8353}"/>
              </a:ext>
            </a:extLst>
          </p:cNvPr>
          <p:cNvSpPr/>
          <p:nvPr/>
        </p:nvSpPr>
        <p:spPr>
          <a:xfrm>
            <a:off x="5097678" y="786077"/>
            <a:ext cx="7094322" cy="4198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Understand</a:t>
            </a:r>
            <a:r>
              <a:rPr lang="it-IT" dirty="0"/>
              <a:t> </a:t>
            </a:r>
            <a:r>
              <a:rPr lang="it-IT" dirty="0" err="1"/>
              <a:t>our</a:t>
            </a:r>
            <a:r>
              <a:rPr lang="it-IT" dirty="0"/>
              <a:t> </a:t>
            </a:r>
            <a:r>
              <a:rPr lang="it-IT" dirty="0" err="1"/>
              <a:t>physical</a:t>
            </a:r>
            <a:r>
              <a:rPr lang="it-IT" dirty="0"/>
              <a:t> </a:t>
            </a:r>
            <a:r>
              <a:rPr lang="it-IT" dirty="0" err="1"/>
              <a:t>climate</a:t>
            </a:r>
            <a:endParaRPr lang="en-US" dirty="0"/>
          </a:p>
        </p:txBody>
      </p:sp>
      <p:sp>
        <p:nvSpPr>
          <p:cNvPr id="13" name="TextBox 12">
            <a:extLst>
              <a:ext uri="{FF2B5EF4-FFF2-40B4-BE49-F238E27FC236}">
                <a16:creationId xmlns:a16="http://schemas.microsoft.com/office/drawing/2014/main" id="{B5149770-97F4-F53B-AEE9-7861AB1BA09A}"/>
              </a:ext>
            </a:extLst>
          </p:cNvPr>
          <p:cNvSpPr txBox="1"/>
          <p:nvPr/>
        </p:nvSpPr>
        <p:spPr>
          <a:xfrm>
            <a:off x="4955823" y="1302826"/>
            <a:ext cx="7094322" cy="3970318"/>
          </a:xfrm>
          <a:prstGeom prst="rect">
            <a:avLst/>
          </a:prstGeom>
          <a:noFill/>
        </p:spPr>
        <p:txBody>
          <a:bodyPr wrap="square" rtlCol="0">
            <a:spAutoFit/>
          </a:bodyPr>
          <a:lstStyle/>
          <a:p>
            <a:pPr marL="285750" indent="-285750">
              <a:buFont typeface="Arial" panose="020B0604020202020204" pitchFamily="34" charset="0"/>
              <a:buChar char="•"/>
            </a:pPr>
            <a:r>
              <a:rPr lang="it-IT" sz="1800" b="1" dirty="0"/>
              <a:t>Data </a:t>
            </a:r>
            <a:r>
              <a:rPr lang="it-IT" sz="1800" b="1" dirty="0" err="1"/>
              <a:t>issues</a:t>
            </a:r>
            <a:r>
              <a:rPr lang="it-IT" sz="1800" dirty="0"/>
              <a:t>: </a:t>
            </a:r>
            <a:r>
              <a:rPr lang="it-IT" sz="1800" dirty="0" err="1"/>
              <a:t>sensor</a:t>
            </a:r>
            <a:r>
              <a:rPr lang="it-IT" sz="1800" dirty="0"/>
              <a:t> </a:t>
            </a:r>
            <a:r>
              <a:rPr lang="it-IT" sz="1800" dirty="0" err="1"/>
              <a:t>calibration</a:t>
            </a:r>
            <a:r>
              <a:rPr lang="it-IT" sz="1800" dirty="0"/>
              <a:t> and </a:t>
            </a:r>
            <a:r>
              <a:rPr lang="it-IT" sz="1800" dirty="0" err="1"/>
              <a:t>classification</a:t>
            </a:r>
            <a:r>
              <a:rPr lang="it-IT" sz="1800" dirty="0"/>
              <a:t> of </a:t>
            </a:r>
            <a:r>
              <a:rPr lang="it-IT" sz="1800" dirty="0" err="1"/>
              <a:t>observational</a:t>
            </a:r>
            <a:r>
              <a:rPr lang="it-IT" sz="1800" dirty="0"/>
              <a:t> data</a:t>
            </a:r>
          </a:p>
          <a:p>
            <a:pPr marL="285750" indent="-285750">
              <a:buFont typeface="Arial" panose="020B0604020202020204" pitchFamily="34" charset="0"/>
              <a:buChar char="•"/>
            </a:pPr>
            <a:r>
              <a:rPr lang="it-IT" sz="1800" b="1" dirty="0" err="1"/>
              <a:t>Improving</a:t>
            </a:r>
            <a:r>
              <a:rPr lang="it-IT" sz="1800" b="1" dirty="0"/>
              <a:t> </a:t>
            </a:r>
            <a:r>
              <a:rPr lang="it-IT" sz="1800" b="1" dirty="0" err="1"/>
              <a:t>climate</a:t>
            </a:r>
            <a:r>
              <a:rPr lang="it-IT" sz="1800" b="1" dirty="0"/>
              <a:t> models</a:t>
            </a:r>
            <a:r>
              <a:rPr lang="it-IT" sz="1800" dirty="0"/>
              <a:t>: 1) combine deep </a:t>
            </a:r>
            <a:r>
              <a:rPr lang="it-IT" sz="1800" dirty="0" err="1"/>
              <a:t>neural</a:t>
            </a:r>
            <a:r>
              <a:rPr lang="it-IT" sz="1800" dirty="0"/>
              <a:t> networks with </a:t>
            </a:r>
            <a:r>
              <a:rPr lang="it-IT" sz="1800" dirty="0" err="1"/>
              <a:t>thermodynamics</a:t>
            </a:r>
            <a:r>
              <a:rPr lang="it-IT" sz="1800" dirty="0"/>
              <a:t> help solving the </a:t>
            </a:r>
            <a:r>
              <a:rPr lang="it-IT" sz="1800" dirty="0" err="1"/>
              <a:t>largest</a:t>
            </a:r>
            <a:r>
              <a:rPr lang="it-IT" sz="1800" dirty="0"/>
              <a:t> source of </a:t>
            </a:r>
            <a:r>
              <a:rPr lang="it-IT" sz="1800" dirty="0" err="1"/>
              <a:t>undertainty</a:t>
            </a:r>
            <a:r>
              <a:rPr lang="it-IT" sz="1800" dirty="0"/>
              <a:t> in </a:t>
            </a:r>
            <a:r>
              <a:rPr lang="it-IT" sz="1800" dirty="0" err="1"/>
              <a:t>climate</a:t>
            </a:r>
            <a:r>
              <a:rPr lang="it-IT" sz="1800" dirty="0"/>
              <a:t> models, clouds. 2) </a:t>
            </a:r>
            <a:r>
              <a:rPr lang="it-IT" sz="1800" dirty="0" err="1"/>
              <a:t>Ice</a:t>
            </a:r>
            <a:r>
              <a:rPr lang="it-IT" sz="1800" dirty="0"/>
              <a:t> </a:t>
            </a:r>
            <a:r>
              <a:rPr lang="it-IT" sz="1800" dirty="0" err="1"/>
              <a:t>sheets</a:t>
            </a:r>
            <a:r>
              <a:rPr lang="it-IT" sz="1800" dirty="0"/>
              <a:t> are the </a:t>
            </a:r>
            <a:r>
              <a:rPr lang="it-IT" sz="1800" dirty="0" err="1"/>
              <a:t>most</a:t>
            </a:r>
            <a:r>
              <a:rPr lang="it-IT" sz="1800" dirty="0"/>
              <a:t> </a:t>
            </a:r>
            <a:r>
              <a:rPr lang="it-IT" sz="1800" dirty="0" err="1"/>
              <a:t>important</a:t>
            </a:r>
            <a:r>
              <a:rPr lang="it-IT" sz="1800" dirty="0"/>
              <a:t> targets for </a:t>
            </a:r>
            <a:r>
              <a:rPr lang="it-IT" sz="1800" dirty="0" err="1"/>
              <a:t>climate</a:t>
            </a:r>
            <a:r>
              <a:rPr lang="it-IT" sz="1800" dirty="0"/>
              <a:t> models </a:t>
            </a:r>
            <a:r>
              <a:rPr lang="it-IT" sz="1800" dirty="0" err="1"/>
              <a:t>improvements</a:t>
            </a:r>
            <a:r>
              <a:rPr lang="it-IT" sz="1800" dirty="0"/>
              <a:t>. </a:t>
            </a:r>
            <a:r>
              <a:rPr lang="it-IT" sz="1800" dirty="0" err="1"/>
              <a:t>Arctic</a:t>
            </a:r>
            <a:r>
              <a:rPr lang="it-IT" sz="1800" dirty="0"/>
              <a:t> </a:t>
            </a:r>
            <a:r>
              <a:rPr lang="it-IT" sz="1800" dirty="0" err="1"/>
              <a:t>climates</a:t>
            </a:r>
            <a:r>
              <a:rPr lang="it-IT" sz="1800" dirty="0"/>
              <a:t> control the future of </a:t>
            </a:r>
            <a:r>
              <a:rPr lang="it-IT" sz="1800" dirty="0" err="1"/>
              <a:t>Earth’s</a:t>
            </a:r>
            <a:r>
              <a:rPr lang="it-IT" sz="1800" dirty="0"/>
              <a:t> warming.</a:t>
            </a:r>
          </a:p>
          <a:p>
            <a:pPr marL="285750" indent="-285750">
              <a:buFont typeface="Arial" panose="020B0604020202020204" pitchFamily="34" charset="0"/>
              <a:buChar char="•"/>
            </a:pPr>
            <a:r>
              <a:rPr lang="it-IT" sz="1800" b="1" dirty="0" err="1"/>
              <a:t>Detect</a:t>
            </a:r>
            <a:r>
              <a:rPr lang="it-IT" sz="1800" b="1" dirty="0"/>
              <a:t> </a:t>
            </a:r>
            <a:r>
              <a:rPr lang="it-IT" sz="1800" b="1" dirty="0" err="1"/>
              <a:t>relationships</a:t>
            </a:r>
            <a:r>
              <a:rPr lang="it-IT" sz="1800" b="1" dirty="0"/>
              <a:t> </a:t>
            </a:r>
            <a:r>
              <a:rPr lang="it-IT" sz="1800" b="1" dirty="0" err="1"/>
              <a:t>between</a:t>
            </a:r>
            <a:r>
              <a:rPr lang="it-IT" sz="1800" b="1" dirty="0"/>
              <a:t> </a:t>
            </a:r>
            <a:r>
              <a:rPr lang="it-IT" sz="1800" b="1" dirty="0" err="1"/>
              <a:t>climate</a:t>
            </a:r>
            <a:r>
              <a:rPr lang="it-IT" sz="1800" b="1" dirty="0"/>
              <a:t> </a:t>
            </a:r>
            <a:r>
              <a:rPr lang="it-IT" sz="1800" b="1" dirty="0" err="1"/>
              <a:t>variables</a:t>
            </a:r>
            <a:r>
              <a:rPr lang="it-IT" sz="1800" dirty="0"/>
              <a:t>: </a:t>
            </a:r>
            <a:r>
              <a:rPr lang="it-IT" sz="1800" dirty="0" err="1"/>
              <a:t>teleconnections</a:t>
            </a:r>
            <a:r>
              <a:rPr lang="it-IT" sz="1800" dirty="0"/>
              <a:t>, pattern </a:t>
            </a:r>
            <a:r>
              <a:rPr lang="it-IT" sz="1800" dirty="0" err="1"/>
              <a:t>recognition</a:t>
            </a:r>
            <a:r>
              <a:rPr lang="it-IT" sz="1800" dirty="0"/>
              <a:t> and </a:t>
            </a:r>
            <a:r>
              <a:rPr lang="it-IT" sz="1800" dirty="0" err="1"/>
              <a:t>regression</a:t>
            </a:r>
            <a:r>
              <a:rPr lang="it-IT" sz="1800" dirty="0"/>
              <a:t> models to </a:t>
            </a:r>
            <a:r>
              <a:rPr lang="it-IT" sz="1800" dirty="0" err="1"/>
              <a:t>quantify</a:t>
            </a:r>
            <a:r>
              <a:rPr lang="it-IT" sz="1800" dirty="0"/>
              <a:t> non-linear </a:t>
            </a:r>
            <a:r>
              <a:rPr lang="it-IT" sz="1800" dirty="0" err="1"/>
              <a:t>relationships</a:t>
            </a:r>
            <a:endParaRPr lang="it-IT" sz="1800" dirty="0"/>
          </a:p>
          <a:p>
            <a:pPr marL="285750" indent="-285750">
              <a:buFont typeface="Arial" panose="020B0604020202020204" pitchFamily="34" charset="0"/>
              <a:buChar char="•"/>
            </a:pPr>
            <a:r>
              <a:rPr lang="it-IT" sz="1800" b="1" dirty="0"/>
              <a:t>Forecasting </a:t>
            </a:r>
            <a:r>
              <a:rPr lang="it-IT" sz="1800" b="1" dirty="0" err="1"/>
              <a:t>extreme</a:t>
            </a:r>
            <a:r>
              <a:rPr lang="it-IT" sz="1800" b="1" dirty="0"/>
              <a:t> events: </a:t>
            </a:r>
            <a:r>
              <a:rPr lang="it-IT" sz="1800" dirty="0" err="1"/>
              <a:t>using</a:t>
            </a:r>
            <a:r>
              <a:rPr lang="it-IT" sz="1800" dirty="0"/>
              <a:t> ML to bridge </a:t>
            </a:r>
            <a:r>
              <a:rPr lang="it-IT" sz="1800" dirty="0" err="1"/>
              <a:t>weather</a:t>
            </a:r>
            <a:r>
              <a:rPr lang="it-IT" sz="1800" dirty="0"/>
              <a:t> and </a:t>
            </a:r>
            <a:r>
              <a:rPr lang="it-IT" sz="1800" dirty="0" err="1"/>
              <a:t>climate</a:t>
            </a:r>
            <a:r>
              <a:rPr lang="it-IT" sz="1800" dirty="0"/>
              <a:t> forecasts by </a:t>
            </a:r>
            <a:r>
              <a:rPr lang="it-IT" sz="1800" dirty="0" err="1"/>
              <a:t>focusing</a:t>
            </a:r>
            <a:r>
              <a:rPr lang="it-IT" sz="1800" dirty="0"/>
              <a:t> on </a:t>
            </a:r>
            <a:r>
              <a:rPr lang="it-IT" sz="1800" dirty="0" err="1"/>
              <a:t>seasonal</a:t>
            </a:r>
            <a:r>
              <a:rPr lang="it-IT" sz="1800" dirty="0"/>
              <a:t> (3month, 6month) </a:t>
            </a:r>
            <a:r>
              <a:rPr lang="it-IT" sz="1800" dirty="0" err="1"/>
              <a:t>timescale</a:t>
            </a:r>
            <a:endParaRPr lang="it-IT" sz="1800" dirty="0"/>
          </a:p>
          <a:p>
            <a:pPr marL="285750" indent="-285750">
              <a:buFont typeface="Arial" panose="020B0604020202020204" pitchFamily="34" charset="0"/>
              <a:buChar char="•"/>
            </a:pPr>
            <a:endParaRPr lang="en-US" sz="1800" dirty="0"/>
          </a:p>
        </p:txBody>
      </p:sp>
      <p:pic>
        <p:nvPicPr>
          <p:cNvPr id="22" name="Picture 21" descr="Diagram&#10;&#10;Description automatically generated">
            <a:extLst>
              <a:ext uri="{FF2B5EF4-FFF2-40B4-BE49-F238E27FC236}">
                <a16:creationId xmlns:a16="http://schemas.microsoft.com/office/drawing/2014/main" id="{F581BF43-CEFF-8666-614A-8EC7A666A133}"/>
              </a:ext>
            </a:extLst>
          </p:cNvPr>
          <p:cNvPicPr>
            <a:picLocks noChangeAspect="1"/>
          </p:cNvPicPr>
          <p:nvPr/>
        </p:nvPicPr>
        <p:blipFill>
          <a:blip r:embed="rId4"/>
          <a:stretch>
            <a:fillRect/>
          </a:stretch>
        </p:blipFill>
        <p:spPr>
          <a:xfrm>
            <a:off x="0" y="0"/>
            <a:ext cx="4109156" cy="5956776"/>
          </a:xfrm>
          <a:prstGeom prst="rect">
            <a:avLst/>
          </a:prstGeom>
        </p:spPr>
      </p:pic>
      <p:sp>
        <p:nvSpPr>
          <p:cNvPr id="23" name="TextBox 22">
            <a:extLst>
              <a:ext uri="{FF2B5EF4-FFF2-40B4-BE49-F238E27FC236}">
                <a16:creationId xmlns:a16="http://schemas.microsoft.com/office/drawing/2014/main" id="{571C2971-F0C3-0FD9-ABD8-0D83ED919548}"/>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24" name="Picture 23">
            <a:extLst>
              <a:ext uri="{FF2B5EF4-FFF2-40B4-BE49-F238E27FC236}">
                <a16:creationId xmlns:a16="http://schemas.microsoft.com/office/drawing/2014/main" id="{BB953305-576C-6BF3-4425-EE1D69E126EE}"/>
              </a:ext>
            </a:extLst>
          </p:cNvPr>
          <p:cNvPicPr>
            <a:picLocks noChangeAspect="1"/>
          </p:cNvPicPr>
          <p:nvPr/>
        </p:nvPicPr>
        <p:blipFill>
          <a:blip r:embed="rId3"/>
          <a:stretch>
            <a:fillRect/>
          </a:stretch>
        </p:blipFill>
        <p:spPr>
          <a:xfrm>
            <a:off x="1106311" y="6270509"/>
            <a:ext cx="587022" cy="587022"/>
          </a:xfrm>
          <a:prstGeom prst="rect">
            <a:avLst/>
          </a:prstGeom>
        </p:spPr>
      </p:pic>
      <p:sp>
        <p:nvSpPr>
          <p:cNvPr id="25" name="Google Shape;52;p2">
            <a:extLst>
              <a:ext uri="{FF2B5EF4-FFF2-40B4-BE49-F238E27FC236}">
                <a16:creationId xmlns:a16="http://schemas.microsoft.com/office/drawing/2014/main" id="{803A0839-2C03-2712-9639-0797398D4D56}"/>
              </a:ext>
            </a:extLst>
          </p:cNvPr>
          <p:cNvSpPr txBox="1"/>
          <p:nvPr/>
        </p:nvSpPr>
        <p:spPr>
          <a:xfrm>
            <a:off x="-112889" y="5956776"/>
            <a:ext cx="4312356" cy="28619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None/>
            </a:pPr>
            <a:r>
              <a:rPr lang="it-IT" sz="1400" dirty="0">
                <a:solidFill>
                  <a:schemeClr val="accent2"/>
                </a:solidFill>
                <a:latin typeface="Calibri"/>
                <a:ea typeface="Calibri"/>
                <a:cs typeface="Calibri"/>
                <a:sym typeface="Calibri"/>
              </a:rPr>
              <a:t>Source: </a:t>
            </a:r>
            <a:r>
              <a:rPr lang="it-IT" sz="1400" dirty="0" err="1">
                <a:solidFill>
                  <a:schemeClr val="accent2"/>
                </a:solidFill>
                <a:latin typeface="Calibri"/>
                <a:ea typeface="Calibri"/>
                <a:cs typeface="Calibri"/>
                <a:sym typeface="Calibri"/>
              </a:rPr>
              <a:t>Reichstein</a:t>
            </a:r>
            <a:r>
              <a:rPr lang="it-IT" sz="1400" dirty="0">
                <a:solidFill>
                  <a:schemeClr val="accent2"/>
                </a:solidFill>
                <a:latin typeface="Calibri"/>
                <a:ea typeface="Calibri"/>
                <a:cs typeface="Calibri"/>
                <a:sym typeface="Calibri"/>
              </a:rPr>
              <a:t> et al., (2019). Nature 566, 195-204</a:t>
            </a:r>
            <a:endParaRPr sz="1800" u="none" strike="noStrike" cap="none" dirty="0">
              <a:solidFill>
                <a:schemeClr val="accent2"/>
              </a:solidFill>
              <a:latin typeface="Calibri"/>
              <a:ea typeface="Calibri"/>
              <a:cs typeface="Calibri"/>
              <a:sym typeface="Calibri"/>
            </a:endParaRPr>
          </a:p>
        </p:txBody>
      </p:sp>
    </p:spTree>
    <p:extLst>
      <p:ext uri="{BB962C8B-B14F-4D97-AF65-F5344CB8AC3E}">
        <p14:creationId xmlns:p14="http://schemas.microsoft.com/office/powerpoint/2010/main" val="39782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3" name="TextBox 22">
            <a:extLst>
              <a:ext uri="{FF2B5EF4-FFF2-40B4-BE49-F238E27FC236}">
                <a16:creationId xmlns:a16="http://schemas.microsoft.com/office/drawing/2014/main" id="{571C2971-F0C3-0FD9-ABD8-0D83ED919548}"/>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24" name="Picture 23">
            <a:extLst>
              <a:ext uri="{FF2B5EF4-FFF2-40B4-BE49-F238E27FC236}">
                <a16:creationId xmlns:a16="http://schemas.microsoft.com/office/drawing/2014/main" id="{BB953305-576C-6BF3-4425-EE1D69E126EE}"/>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3" name="Picture 2" descr="Text&#10;&#10;Description automatically generated">
            <a:extLst>
              <a:ext uri="{FF2B5EF4-FFF2-40B4-BE49-F238E27FC236}">
                <a16:creationId xmlns:a16="http://schemas.microsoft.com/office/drawing/2014/main" id="{E8DD8A3E-E5CC-E4C8-91FC-2C577BE8C00C}"/>
              </a:ext>
            </a:extLst>
          </p:cNvPr>
          <p:cNvPicPr>
            <a:picLocks noChangeAspect="1"/>
          </p:cNvPicPr>
          <p:nvPr/>
        </p:nvPicPr>
        <p:blipFill>
          <a:blip r:embed="rId4"/>
          <a:stretch>
            <a:fillRect/>
          </a:stretch>
        </p:blipFill>
        <p:spPr>
          <a:xfrm>
            <a:off x="7392477" y="2868576"/>
            <a:ext cx="2213978" cy="3181003"/>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C487835-AA71-510D-C5E7-B747FB1EB9EF}"/>
              </a:ext>
            </a:extLst>
          </p:cNvPr>
          <p:cNvPicPr>
            <a:picLocks noChangeAspect="1"/>
          </p:cNvPicPr>
          <p:nvPr/>
        </p:nvPicPr>
        <p:blipFill>
          <a:blip r:embed="rId5"/>
          <a:stretch>
            <a:fillRect/>
          </a:stretch>
        </p:blipFill>
        <p:spPr>
          <a:xfrm>
            <a:off x="7238230" y="159580"/>
            <a:ext cx="4877325" cy="2611832"/>
          </a:xfrm>
          <a:prstGeom prst="rect">
            <a:avLst/>
          </a:prstGeom>
        </p:spPr>
      </p:pic>
      <p:pic>
        <p:nvPicPr>
          <p:cNvPr id="15" name="Picture 14" descr="Diagram&#10;&#10;Description automatically generated">
            <a:extLst>
              <a:ext uri="{FF2B5EF4-FFF2-40B4-BE49-F238E27FC236}">
                <a16:creationId xmlns:a16="http://schemas.microsoft.com/office/drawing/2014/main" id="{DE3A02D4-3CFD-A7F6-1708-A2462E49FC02}"/>
              </a:ext>
            </a:extLst>
          </p:cNvPr>
          <p:cNvPicPr>
            <a:picLocks noChangeAspect="1"/>
          </p:cNvPicPr>
          <p:nvPr/>
        </p:nvPicPr>
        <p:blipFill>
          <a:blip r:embed="rId6"/>
          <a:stretch>
            <a:fillRect/>
          </a:stretch>
        </p:blipFill>
        <p:spPr>
          <a:xfrm>
            <a:off x="0" y="0"/>
            <a:ext cx="7140559" cy="4122777"/>
          </a:xfrm>
          <a:prstGeom prst="rect">
            <a:avLst/>
          </a:prstGeom>
        </p:spPr>
      </p:pic>
      <p:pic>
        <p:nvPicPr>
          <p:cNvPr id="16" name="Picture 15" descr="Background pattern&#10;&#10;Description automatically generated with medium confidence">
            <a:extLst>
              <a:ext uri="{FF2B5EF4-FFF2-40B4-BE49-F238E27FC236}">
                <a16:creationId xmlns:a16="http://schemas.microsoft.com/office/drawing/2014/main" id="{B77F876E-6B34-846C-AE1F-42493A306981}"/>
              </a:ext>
            </a:extLst>
          </p:cNvPr>
          <p:cNvPicPr>
            <a:picLocks noChangeAspect="1"/>
          </p:cNvPicPr>
          <p:nvPr/>
        </p:nvPicPr>
        <p:blipFill>
          <a:blip r:embed="rId7"/>
          <a:stretch>
            <a:fillRect/>
          </a:stretch>
        </p:blipFill>
        <p:spPr>
          <a:xfrm>
            <a:off x="9858374" y="2868575"/>
            <a:ext cx="2133978" cy="3211743"/>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10BB7415-4CB6-C19D-81A5-F291FBC960D7}"/>
              </a:ext>
            </a:extLst>
          </p:cNvPr>
          <p:cNvPicPr>
            <a:picLocks noChangeAspect="1"/>
          </p:cNvPicPr>
          <p:nvPr/>
        </p:nvPicPr>
        <p:blipFill>
          <a:blip r:embed="rId8"/>
          <a:stretch>
            <a:fillRect/>
          </a:stretch>
        </p:blipFill>
        <p:spPr>
          <a:xfrm>
            <a:off x="2110739" y="4009579"/>
            <a:ext cx="4144759" cy="2147029"/>
          </a:xfrm>
          <a:prstGeom prst="rect">
            <a:avLst/>
          </a:prstGeom>
        </p:spPr>
      </p:pic>
    </p:spTree>
    <p:extLst>
      <p:ext uri="{BB962C8B-B14F-4D97-AF65-F5344CB8AC3E}">
        <p14:creationId xmlns:p14="http://schemas.microsoft.com/office/powerpoint/2010/main" val="282812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err="1"/>
              <a:t>What</a:t>
            </a:r>
            <a:r>
              <a:rPr lang="it-IT" sz="2800" dirty="0"/>
              <a:t> can Machine Learning and AI do for the </a:t>
            </a:r>
            <a:r>
              <a:rPr lang="it-IT" sz="2800" dirty="0" err="1"/>
              <a:t>climate</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5" name="Picture 4" descr="Diagram&#10;&#10;Description automatically generated">
            <a:extLst>
              <a:ext uri="{FF2B5EF4-FFF2-40B4-BE49-F238E27FC236}">
                <a16:creationId xmlns:a16="http://schemas.microsoft.com/office/drawing/2014/main" id="{92A7E202-81EF-DC4A-27B9-269C0D06C0E1}"/>
              </a:ext>
            </a:extLst>
          </p:cNvPr>
          <p:cNvPicPr>
            <a:picLocks noChangeAspect="1"/>
          </p:cNvPicPr>
          <p:nvPr/>
        </p:nvPicPr>
        <p:blipFill rotWithShape="1">
          <a:blip r:embed="rId4"/>
          <a:srcRect t="8435" r="42704" b="19864"/>
          <a:stretch/>
        </p:blipFill>
        <p:spPr>
          <a:xfrm>
            <a:off x="141855" y="1292158"/>
            <a:ext cx="5661786" cy="4917233"/>
          </a:xfrm>
          <a:prstGeom prst="rect">
            <a:avLst/>
          </a:prstGeom>
        </p:spPr>
      </p:pic>
      <p:sp>
        <p:nvSpPr>
          <p:cNvPr id="12" name="Oval 11">
            <a:extLst>
              <a:ext uri="{FF2B5EF4-FFF2-40B4-BE49-F238E27FC236}">
                <a16:creationId xmlns:a16="http://schemas.microsoft.com/office/drawing/2014/main" id="{ADA5D715-D647-602C-B385-2A0D73505FB9}"/>
              </a:ext>
            </a:extLst>
          </p:cNvPr>
          <p:cNvSpPr/>
          <p:nvPr/>
        </p:nvSpPr>
        <p:spPr>
          <a:xfrm>
            <a:off x="1754152" y="2132891"/>
            <a:ext cx="1156996" cy="385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6F2802D-5267-9D7C-7606-A5F17DF0CE3D}"/>
              </a:ext>
            </a:extLst>
          </p:cNvPr>
          <p:cNvCxnSpPr>
            <a:cxnSpLocks/>
          </p:cNvCxnSpPr>
          <p:nvPr/>
        </p:nvCxnSpPr>
        <p:spPr>
          <a:xfrm flipV="1">
            <a:off x="2957804" y="1884547"/>
            <a:ext cx="1142810" cy="5040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967B50AF-0A87-8EB9-EA4F-6291F1321622}"/>
              </a:ext>
            </a:extLst>
          </p:cNvPr>
          <p:cNvSpPr/>
          <p:nvPr/>
        </p:nvSpPr>
        <p:spPr>
          <a:xfrm>
            <a:off x="3531634" y="1518280"/>
            <a:ext cx="1539551" cy="289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Mitigation</a:t>
            </a:r>
            <a:endParaRPr lang="en-US" dirty="0"/>
          </a:p>
        </p:txBody>
      </p:sp>
      <p:sp>
        <p:nvSpPr>
          <p:cNvPr id="39" name="Rectangle 38">
            <a:extLst>
              <a:ext uri="{FF2B5EF4-FFF2-40B4-BE49-F238E27FC236}">
                <a16:creationId xmlns:a16="http://schemas.microsoft.com/office/drawing/2014/main" id="{17D99D4F-20D7-D0D8-5A37-43043625E883}"/>
              </a:ext>
            </a:extLst>
          </p:cNvPr>
          <p:cNvSpPr/>
          <p:nvPr/>
        </p:nvSpPr>
        <p:spPr>
          <a:xfrm>
            <a:off x="5411755" y="1248911"/>
            <a:ext cx="391886" cy="39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63E778-50FF-BCF5-C14A-20CBF188DA9F}"/>
              </a:ext>
            </a:extLst>
          </p:cNvPr>
          <p:cNvSpPr/>
          <p:nvPr/>
        </p:nvSpPr>
        <p:spPr>
          <a:xfrm>
            <a:off x="5747579" y="1096917"/>
            <a:ext cx="6344816" cy="41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Change</a:t>
            </a:r>
            <a:r>
              <a:rPr lang="it-IT" dirty="0"/>
              <a:t> to </a:t>
            </a:r>
            <a:r>
              <a:rPr lang="it-IT" dirty="0" err="1"/>
              <a:t>electricity</a:t>
            </a:r>
            <a:r>
              <a:rPr lang="it-IT" dirty="0"/>
              <a:t> systems, </a:t>
            </a:r>
            <a:r>
              <a:rPr lang="it-IT" dirty="0" err="1"/>
              <a:t>transportation</a:t>
            </a:r>
            <a:r>
              <a:rPr lang="it-IT" dirty="0"/>
              <a:t>, buildings, </a:t>
            </a:r>
            <a:r>
              <a:rPr lang="it-IT" dirty="0" err="1"/>
              <a:t>industry</a:t>
            </a:r>
            <a:r>
              <a:rPr lang="it-IT" dirty="0"/>
              <a:t> and </a:t>
            </a:r>
            <a:r>
              <a:rPr lang="it-IT" dirty="0" err="1"/>
              <a:t>land</a:t>
            </a:r>
            <a:r>
              <a:rPr lang="it-IT" dirty="0"/>
              <a:t> use</a:t>
            </a:r>
            <a:endParaRPr lang="en-US" dirty="0"/>
          </a:p>
        </p:txBody>
      </p:sp>
      <p:sp>
        <p:nvSpPr>
          <p:cNvPr id="7" name="TextBox 6">
            <a:extLst>
              <a:ext uri="{FF2B5EF4-FFF2-40B4-BE49-F238E27FC236}">
                <a16:creationId xmlns:a16="http://schemas.microsoft.com/office/drawing/2014/main" id="{6943FF1D-2F1F-9AAB-70B8-F0D1A5F37FED}"/>
              </a:ext>
            </a:extLst>
          </p:cNvPr>
          <p:cNvSpPr txBox="1"/>
          <p:nvPr/>
        </p:nvSpPr>
        <p:spPr>
          <a:xfrm>
            <a:off x="5727097" y="1807529"/>
            <a:ext cx="6464903" cy="3139321"/>
          </a:xfrm>
          <a:prstGeom prst="rect">
            <a:avLst/>
          </a:prstGeom>
          <a:noFill/>
        </p:spPr>
        <p:txBody>
          <a:bodyPr wrap="square" rtlCol="0">
            <a:spAutoFit/>
          </a:bodyPr>
          <a:lstStyle/>
          <a:p>
            <a:pPr marL="285750" indent="-285750">
              <a:buFont typeface="Arial" panose="020B0604020202020204" pitchFamily="34" charset="0"/>
              <a:buChar char="•"/>
            </a:pPr>
            <a:r>
              <a:rPr lang="it-IT" sz="1800" b="1" dirty="0"/>
              <a:t>Forecasting low-carbon energy supply and demand: </a:t>
            </a:r>
            <a:r>
              <a:rPr lang="it-IT" sz="1800" dirty="0" err="1"/>
              <a:t>better</a:t>
            </a:r>
            <a:r>
              <a:rPr lang="it-IT" sz="1800" dirty="0"/>
              <a:t> short-</a:t>
            </a:r>
            <a:r>
              <a:rPr lang="it-IT" sz="1800" dirty="0" err="1"/>
              <a:t>term</a:t>
            </a:r>
            <a:r>
              <a:rPr lang="it-IT" sz="1800" dirty="0"/>
              <a:t> forecasts </a:t>
            </a:r>
            <a:r>
              <a:rPr lang="it-IT" sz="1800" dirty="0" err="1"/>
              <a:t>allow</a:t>
            </a:r>
            <a:r>
              <a:rPr lang="it-IT" sz="1800" dirty="0"/>
              <a:t> the system to reduce </a:t>
            </a:r>
            <a:r>
              <a:rPr lang="it-IT" sz="1800" dirty="0" err="1"/>
              <a:t>reliance</a:t>
            </a:r>
            <a:r>
              <a:rPr lang="it-IT" sz="1800" dirty="0"/>
              <a:t> on </a:t>
            </a:r>
            <a:r>
              <a:rPr lang="it-IT" sz="1800" dirty="0" err="1"/>
              <a:t>polluting</a:t>
            </a:r>
            <a:r>
              <a:rPr lang="it-IT" sz="1800" dirty="0"/>
              <a:t> standby </a:t>
            </a:r>
            <a:r>
              <a:rPr lang="it-IT" sz="1800" dirty="0" err="1"/>
              <a:t>plants</a:t>
            </a:r>
            <a:r>
              <a:rPr lang="it-IT" sz="1800" dirty="0"/>
              <a:t>.</a:t>
            </a:r>
          </a:p>
          <a:p>
            <a:pPr marL="285750" indent="-285750">
              <a:buFont typeface="Arial" panose="020B0604020202020204" pitchFamily="34" charset="0"/>
              <a:buChar char="•"/>
            </a:pPr>
            <a:r>
              <a:rPr lang="it-IT" sz="1800" b="1" dirty="0" err="1"/>
              <a:t>Speeding</a:t>
            </a:r>
            <a:r>
              <a:rPr lang="it-IT" sz="1800" b="1" dirty="0"/>
              <a:t> up power system </a:t>
            </a:r>
            <a:r>
              <a:rPr lang="it-IT" sz="1800" b="1" dirty="0" err="1"/>
              <a:t>optimisation</a:t>
            </a:r>
            <a:r>
              <a:rPr lang="it-IT" sz="1800" b="1" dirty="0"/>
              <a:t> </a:t>
            </a:r>
            <a:r>
              <a:rPr lang="it-IT" sz="1800" b="1" dirty="0" err="1"/>
              <a:t>problems</a:t>
            </a:r>
            <a:r>
              <a:rPr lang="it-IT" sz="1800" dirty="0"/>
              <a:t>: </a:t>
            </a:r>
            <a:r>
              <a:rPr lang="it-IT" sz="1800" dirty="0" err="1"/>
              <a:t>reinforcement</a:t>
            </a:r>
            <a:r>
              <a:rPr lang="it-IT" sz="1800" dirty="0"/>
              <a:t> learning to balance the </a:t>
            </a:r>
            <a:r>
              <a:rPr lang="it-IT" sz="1800" dirty="0" err="1"/>
              <a:t>electric</a:t>
            </a:r>
            <a:r>
              <a:rPr lang="it-IT" sz="1800" dirty="0"/>
              <a:t> </a:t>
            </a:r>
            <a:r>
              <a:rPr lang="it-IT" sz="1800" dirty="0" err="1"/>
              <a:t>grid</a:t>
            </a:r>
            <a:r>
              <a:rPr lang="it-IT" sz="1800" dirty="0"/>
              <a:t> in </a:t>
            </a:r>
            <a:r>
              <a:rPr lang="it-IT" sz="1800" dirty="0" err="1"/>
              <a:t>real</a:t>
            </a:r>
            <a:r>
              <a:rPr lang="it-IT" sz="1800" dirty="0"/>
              <a:t> time or to set </a:t>
            </a:r>
            <a:r>
              <a:rPr lang="it-IT" sz="1800" dirty="0" err="1"/>
              <a:t>real</a:t>
            </a:r>
            <a:r>
              <a:rPr lang="it-IT" sz="1800" dirty="0"/>
              <a:t> time </a:t>
            </a:r>
            <a:r>
              <a:rPr lang="it-IT" sz="1800" dirty="0" err="1"/>
              <a:t>electricity</a:t>
            </a:r>
            <a:r>
              <a:rPr lang="it-IT" sz="1800" dirty="0"/>
              <a:t> prices (</a:t>
            </a:r>
            <a:r>
              <a:rPr lang="it-IT" sz="1800" dirty="0" err="1"/>
              <a:t>Antonopolous</a:t>
            </a:r>
            <a:r>
              <a:rPr lang="it-IT" sz="1800" dirty="0"/>
              <a:t> et al. 2020)</a:t>
            </a:r>
          </a:p>
          <a:p>
            <a:pPr marL="285750" indent="-285750">
              <a:buFont typeface="Arial" panose="020B0604020202020204" pitchFamily="34" charset="0"/>
              <a:buChar char="•"/>
            </a:pPr>
            <a:r>
              <a:rPr lang="it-IT" sz="1800" b="1" dirty="0" err="1"/>
              <a:t>Understand</a:t>
            </a:r>
            <a:r>
              <a:rPr lang="it-IT" sz="1800" b="1" dirty="0"/>
              <a:t> </a:t>
            </a:r>
            <a:r>
              <a:rPr lang="it-IT" sz="1800" b="1" dirty="0" err="1"/>
              <a:t>transport</a:t>
            </a:r>
            <a:r>
              <a:rPr lang="it-IT" sz="1800" b="1" dirty="0"/>
              <a:t> data to reduce </a:t>
            </a:r>
            <a:r>
              <a:rPr lang="it-IT" sz="1800" b="1" dirty="0" err="1"/>
              <a:t>transport</a:t>
            </a:r>
            <a:r>
              <a:rPr lang="it-IT" sz="1800" b="1" dirty="0"/>
              <a:t> activity: </a:t>
            </a:r>
            <a:r>
              <a:rPr lang="it-IT" sz="1800" dirty="0"/>
              <a:t>use  </a:t>
            </a:r>
            <a:r>
              <a:rPr lang="it-IT" sz="1800" dirty="0" err="1"/>
              <a:t>neural</a:t>
            </a:r>
            <a:r>
              <a:rPr lang="it-IT" sz="1800" dirty="0"/>
              <a:t> networks to </a:t>
            </a:r>
            <a:r>
              <a:rPr lang="it-IT" sz="1800" dirty="0" err="1"/>
              <a:t>classify</a:t>
            </a:r>
            <a:r>
              <a:rPr lang="it-IT" sz="1800" dirty="0"/>
              <a:t> roads with </a:t>
            </a:r>
            <a:r>
              <a:rPr lang="it-IT" sz="1800" dirty="0" err="1"/>
              <a:t>similar</a:t>
            </a:r>
            <a:r>
              <a:rPr lang="it-IT" sz="1800" dirty="0"/>
              <a:t> patterns</a:t>
            </a:r>
          </a:p>
          <a:p>
            <a:pPr marL="285750" indent="-285750">
              <a:buFont typeface="Arial" panose="020B0604020202020204" pitchFamily="34" charset="0"/>
              <a:buChar char="•"/>
            </a:pPr>
            <a:r>
              <a:rPr lang="it-IT" sz="1800" b="1" dirty="0" err="1"/>
              <a:t>Estimating</a:t>
            </a:r>
            <a:r>
              <a:rPr lang="it-IT" sz="1800" b="1" dirty="0"/>
              <a:t> GHG </a:t>
            </a:r>
            <a:r>
              <a:rPr lang="it-IT" sz="1800" b="1" dirty="0" err="1"/>
              <a:t>emission</a:t>
            </a:r>
            <a:r>
              <a:rPr lang="it-IT" sz="1800" b="1" dirty="0"/>
              <a:t> </a:t>
            </a:r>
            <a:r>
              <a:rPr lang="it-IT" sz="1800" dirty="0"/>
              <a:t>(point and non-point sources) </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0621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3" name="TextBox 22">
            <a:extLst>
              <a:ext uri="{FF2B5EF4-FFF2-40B4-BE49-F238E27FC236}">
                <a16:creationId xmlns:a16="http://schemas.microsoft.com/office/drawing/2014/main" id="{571C2971-F0C3-0FD9-ABD8-0D83ED919548}"/>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24" name="Picture 23">
            <a:extLst>
              <a:ext uri="{FF2B5EF4-FFF2-40B4-BE49-F238E27FC236}">
                <a16:creationId xmlns:a16="http://schemas.microsoft.com/office/drawing/2014/main" id="{BB953305-576C-6BF3-4425-EE1D69E126EE}"/>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4" name="Picture 3" descr="Diagram&#10;&#10;Description automatically generated">
            <a:extLst>
              <a:ext uri="{FF2B5EF4-FFF2-40B4-BE49-F238E27FC236}">
                <a16:creationId xmlns:a16="http://schemas.microsoft.com/office/drawing/2014/main" id="{0AE959CA-72F5-4D55-787F-E84A8874113F}"/>
              </a:ext>
            </a:extLst>
          </p:cNvPr>
          <p:cNvPicPr>
            <a:picLocks noChangeAspect="1"/>
          </p:cNvPicPr>
          <p:nvPr/>
        </p:nvPicPr>
        <p:blipFill>
          <a:blip r:embed="rId4"/>
          <a:stretch>
            <a:fillRect/>
          </a:stretch>
        </p:blipFill>
        <p:spPr>
          <a:xfrm>
            <a:off x="-1" y="-1"/>
            <a:ext cx="6224975" cy="5738649"/>
          </a:xfrm>
          <a:prstGeom prst="rect">
            <a:avLst/>
          </a:prstGeom>
        </p:spPr>
      </p:pic>
      <p:pic>
        <p:nvPicPr>
          <p:cNvPr id="6" name="Picture 5" descr="Text&#10;&#10;Description automatically generated">
            <a:extLst>
              <a:ext uri="{FF2B5EF4-FFF2-40B4-BE49-F238E27FC236}">
                <a16:creationId xmlns:a16="http://schemas.microsoft.com/office/drawing/2014/main" id="{A3C0231B-23BA-5DAC-6D7E-A1FD743C44DE}"/>
              </a:ext>
            </a:extLst>
          </p:cNvPr>
          <p:cNvPicPr>
            <a:picLocks noChangeAspect="1"/>
          </p:cNvPicPr>
          <p:nvPr/>
        </p:nvPicPr>
        <p:blipFill rotWithShape="1">
          <a:blip r:embed="rId5"/>
          <a:srcRect l="10604" r="11206" b="35535"/>
          <a:stretch/>
        </p:blipFill>
        <p:spPr>
          <a:xfrm>
            <a:off x="6634323" y="0"/>
            <a:ext cx="5557678" cy="2259724"/>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489D8B3F-D152-85F9-7AEF-982340ED7B93}"/>
              </a:ext>
            </a:extLst>
          </p:cNvPr>
          <p:cNvPicPr>
            <a:picLocks noChangeAspect="1"/>
          </p:cNvPicPr>
          <p:nvPr/>
        </p:nvPicPr>
        <p:blipFill>
          <a:blip r:embed="rId6"/>
          <a:stretch>
            <a:fillRect/>
          </a:stretch>
        </p:blipFill>
        <p:spPr>
          <a:xfrm>
            <a:off x="5806292" y="2808518"/>
            <a:ext cx="6385708" cy="3069593"/>
          </a:xfrm>
          <a:prstGeom prst="rect">
            <a:avLst/>
          </a:prstGeom>
        </p:spPr>
      </p:pic>
    </p:spTree>
    <p:extLst>
      <p:ext uri="{BB962C8B-B14F-4D97-AF65-F5344CB8AC3E}">
        <p14:creationId xmlns:p14="http://schemas.microsoft.com/office/powerpoint/2010/main" val="2345479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err="1"/>
              <a:t>What</a:t>
            </a:r>
            <a:r>
              <a:rPr lang="it-IT" sz="2800" dirty="0"/>
              <a:t> can Machine Learning and AI do for the </a:t>
            </a:r>
            <a:r>
              <a:rPr lang="it-IT" sz="2800" dirty="0" err="1"/>
              <a:t>climate</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5" name="Picture 4" descr="Diagram&#10;&#10;Description automatically generated">
            <a:extLst>
              <a:ext uri="{FF2B5EF4-FFF2-40B4-BE49-F238E27FC236}">
                <a16:creationId xmlns:a16="http://schemas.microsoft.com/office/drawing/2014/main" id="{92A7E202-81EF-DC4A-27B9-269C0D06C0E1}"/>
              </a:ext>
            </a:extLst>
          </p:cNvPr>
          <p:cNvPicPr>
            <a:picLocks noChangeAspect="1"/>
          </p:cNvPicPr>
          <p:nvPr/>
        </p:nvPicPr>
        <p:blipFill rotWithShape="1">
          <a:blip r:embed="rId4"/>
          <a:srcRect t="8435" r="42704" b="19864"/>
          <a:stretch/>
        </p:blipFill>
        <p:spPr>
          <a:xfrm>
            <a:off x="141855" y="1287901"/>
            <a:ext cx="5661786" cy="4917233"/>
          </a:xfrm>
          <a:prstGeom prst="rect">
            <a:avLst/>
          </a:prstGeom>
        </p:spPr>
      </p:pic>
      <p:sp>
        <p:nvSpPr>
          <p:cNvPr id="16" name="Oval 15">
            <a:extLst>
              <a:ext uri="{FF2B5EF4-FFF2-40B4-BE49-F238E27FC236}">
                <a16:creationId xmlns:a16="http://schemas.microsoft.com/office/drawing/2014/main" id="{B4D453D0-9656-8F61-125F-BA2D90F16B43}"/>
              </a:ext>
            </a:extLst>
          </p:cNvPr>
          <p:cNvSpPr/>
          <p:nvPr/>
        </p:nvSpPr>
        <p:spPr>
          <a:xfrm>
            <a:off x="460307" y="4141878"/>
            <a:ext cx="1156996" cy="867747"/>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CCEE543-355A-1068-3B9D-4F6F267E7352}"/>
              </a:ext>
            </a:extLst>
          </p:cNvPr>
          <p:cNvCxnSpPr>
            <a:cxnSpLocks/>
          </p:cNvCxnSpPr>
          <p:nvPr/>
        </p:nvCxnSpPr>
        <p:spPr>
          <a:xfrm flipV="1">
            <a:off x="1038805" y="1880759"/>
            <a:ext cx="0" cy="2261119"/>
          </a:xfrm>
          <a:prstGeom prst="straightConnector1">
            <a:avLst/>
          </a:prstGeom>
          <a:ln>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CE9AD0E8-AB28-CBF5-A3FA-9B011D61F4A7}"/>
              </a:ext>
            </a:extLst>
          </p:cNvPr>
          <p:cNvSpPr/>
          <p:nvPr/>
        </p:nvSpPr>
        <p:spPr>
          <a:xfrm>
            <a:off x="2839615" y="4141878"/>
            <a:ext cx="1499119" cy="97660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5683814-3488-4A37-C70D-977D36234178}"/>
              </a:ext>
            </a:extLst>
          </p:cNvPr>
          <p:cNvCxnSpPr>
            <a:cxnSpLocks/>
            <a:stCxn id="18" idx="4"/>
          </p:cNvCxnSpPr>
          <p:nvPr/>
        </p:nvCxnSpPr>
        <p:spPr>
          <a:xfrm>
            <a:off x="3589175" y="5118482"/>
            <a:ext cx="656254" cy="671804"/>
          </a:xfrm>
          <a:prstGeom prst="straightConnector1">
            <a:avLst/>
          </a:prstGeom>
          <a:ln>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CF5AE2EB-771F-FBE8-00F5-741400AB1672}"/>
              </a:ext>
            </a:extLst>
          </p:cNvPr>
          <p:cNvSpPr/>
          <p:nvPr/>
        </p:nvSpPr>
        <p:spPr>
          <a:xfrm>
            <a:off x="4264090" y="5801705"/>
            <a:ext cx="1539551" cy="289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Adaptation</a:t>
            </a:r>
            <a:endParaRPr lang="en-US" dirty="0"/>
          </a:p>
        </p:txBody>
      </p:sp>
      <p:sp>
        <p:nvSpPr>
          <p:cNvPr id="28" name="Rectangle 27">
            <a:extLst>
              <a:ext uri="{FF2B5EF4-FFF2-40B4-BE49-F238E27FC236}">
                <a16:creationId xmlns:a16="http://schemas.microsoft.com/office/drawing/2014/main" id="{A722E159-5243-E615-F43E-15D24BC6C4DE}"/>
              </a:ext>
            </a:extLst>
          </p:cNvPr>
          <p:cNvSpPr/>
          <p:nvPr/>
        </p:nvSpPr>
        <p:spPr>
          <a:xfrm>
            <a:off x="269029" y="1558569"/>
            <a:ext cx="1539551" cy="2892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Adaptation</a:t>
            </a:r>
            <a:endParaRPr lang="en-US" dirty="0"/>
          </a:p>
        </p:txBody>
      </p:sp>
      <p:sp>
        <p:nvSpPr>
          <p:cNvPr id="39" name="Rectangle 38">
            <a:extLst>
              <a:ext uri="{FF2B5EF4-FFF2-40B4-BE49-F238E27FC236}">
                <a16:creationId xmlns:a16="http://schemas.microsoft.com/office/drawing/2014/main" id="{17D99D4F-20D7-D0D8-5A37-43043625E883}"/>
              </a:ext>
            </a:extLst>
          </p:cNvPr>
          <p:cNvSpPr/>
          <p:nvPr/>
        </p:nvSpPr>
        <p:spPr>
          <a:xfrm>
            <a:off x="5411755" y="1248911"/>
            <a:ext cx="391886" cy="39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1ECF976-23B4-33D7-3114-20B91531AABD}"/>
              </a:ext>
            </a:extLst>
          </p:cNvPr>
          <p:cNvSpPr/>
          <p:nvPr/>
        </p:nvSpPr>
        <p:spPr>
          <a:xfrm>
            <a:off x="5803641" y="996439"/>
            <a:ext cx="6209947" cy="419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Plan for </a:t>
            </a:r>
            <a:r>
              <a:rPr lang="it-IT" dirty="0" err="1"/>
              <a:t>resilience</a:t>
            </a:r>
            <a:r>
              <a:rPr lang="it-IT" dirty="0"/>
              <a:t> and </a:t>
            </a:r>
            <a:r>
              <a:rPr lang="it-IT" dirty="0" err="1"/>
              <a:t>disaster</a:t>
            </a:r>
            <a:r>
              <a:rPr lang="it-IT" dirty="0"/>
              <a:t> management, </a:t>
            </a:r>
            <a:r>
              <a:rPr lang="it-IT" dirty="0" err="1"/>
              <a:t>given</a:t>
            </a:r>
            <a:r>
              <a:rPr lang="it-IT" dirty="0"/>
              <a:t> an </a:t>
            </a:r>
            <a:r>
              <a:rPr lang="it-IT" dirty="0" err="1"/>
              <a:t>understanding</a:t>
            </a:r>
            <a:r>
              <a:rPr lang="it-IT" dirty="0"/>
              <a:t> of </a:t>
            </a:r>
            <a:r>
              <a:rPr lang="it-IT" dirty="0" err="1"/>
              <a:t>climate</a:t>
            </a:r>
            <a:r>
              <a:rPr lang="it-IT" dirty="0"/>
              <a:t> and </a:t>
            </a:r>
            <a:r>
              <a:rPr lang="it-IT" dirty="0" err="1"/>
              <a:t>extreme</a:t>
            </a:r>
            <a:r>
              <a:rPr lang="it-IT" dirty="0"/>
              <a:t> events</a:t>
            </a:r>
            <a:endParaRPr lang="en-US" dirty="0"/>
          </a:p>
        </p:txBody>
      </p:sp>
      <p:sp>
        <p:nvSpPr>
          <p:cNvPr id="22" name="TextBox 21">
            <a:extLst>
              <a:ext uri="{FF2B5EF4-FFF2-40B4-BE49-F238E27FC236}">
                <a16:creationId xmlns:a16="http://schemas.microsoft.com/office/drawing/2014/main" id="{75267B18-D482-A510-F401-E98083495344}"/>
              </a:ext>
            </a:extLst>
          </p:cNvPr>
          <p:cNvSpPr txBox="1"/>
          <p:nvPr/>
        </p:nvSpPr>
        <p:spPr>
          <a:xfrm>
            <a:off x="5727097" y="1807529"/>
            <a:ext cx="6464903" cy="3970318"/>
          </a:xfrm>
          <a:prstGeom prst="rect">
            <a:avLst/>
          </a:prstGeom>
          <a:noFill/>
        </p:spPr>
        <p:txBody>
          <a:bodyPr wrap="square" rtlCol="0">
            <a:spAutoFit/>
          </a:bodyPr>
          <a:lstStyle/>
          <a:p>
            <a:pPr marL="285750" indent="-285750">
              <a:buFont typeface="Arial" panose="020B0604020202020204" pitchFamily="34" charset="0"/>
              <a:buChar char="•"/>
            </a:pPr>
            <a:r>
              <a:rPr lang="it-IT" sz="1800" b="1" dirty="0"/>
              <a:t>Forecasting </a:t>
            </a:r>
            <a:r>
              <a:rPr lang="it-IT" sz="1800" b="1" dirty="0" err="1"/>
              <a:t>extreme</a:t>
            </a:r>
            <a:r>
              <a:rPr lang="it-IT" sz="1800" b="1" dirty="0"/>
              <a:t> events </a:t>
            </a:r>
            <a:r>
              <a:rPr lang="it-IT" sz="1800" dirty="0"/>
              <a:t>to </a:t>
            </a:r>
            <a:r>
              <a:rPr lang="it-IT" sz="1800" dirty="0" err="1"/>
              <a:t>improve</a:t>
            </a:r>
            <a:r>
              <a:rPr lang="it-IT" sz="1800" dirty="0"/>
              <a:t> </a:t>
            </a:r>
            <a:r>
              <a:rPr lang="it-IT" sz="1800" dirty="0" err="1"/>
              <a:t>resilience</a:t>
            </a:r>
            <a:r>
              <a:rPr lang="it-IT" sz="1800" dirty="0"/>
              <a:t> of </a:t>
            </a:r>
            <a:r>
              <a:rPr lang="it-IT" sz="1800" dirty="0" err="1"/>
              <a:t>humans</a:t>
            </a:r>
            <a:r>
              <a:rPr lang="it-IT" sz="1800" dirty="0"/>
              <a:t> and assets</a:t>
            </a:r>
          </a:p>
          <a:p>
            <a:pPr marL="285750" indent="-285750">
              <a:buFont typeface="Arial" panose="020B0604020202020204" pitchFamily="34" charset="0"/>
              <a:buChar char="•"/>
            </a:pPr>
            <a:r>
              <a:rPr lang="it-IT" sz="1800" dirty="0"/>
              <a:t>Simulate </a:t>
            </a:r>
            <a:r>
              <a:rPr lang="it-IT" sz="1800" dirty="0" err="1"/>
              <a:t>climate</a:t>
            </a:r>
            <a:r>
              <a:rPr lang="it-IT" sz="1800" dirty="0"/>
              <a:t>-human interactions to </a:t>
            </a:r>
            <a:r>
              <a:rPr lang="it-IT" sz="1800" b="1" dirty="0"/>
              <a:t>plan </a:t>
            </a:r>
            <a:r>
              <a:rPr lang="it-IT" sz="1800" b="1" dirty="0" err="1"/>
              <a:t>interventions</a:t>
            </a:r>
            <a:endParaRPr lang="it-IT" sz="1800" b="1" dirty="0"/>
          </a:p>
          <a:p>
            <a:pPr marL="285750" indent="-285750">
              <a:buFont typeface="Arial" panose="020B0604020202020204" pitchFamily="34" charset="0"/>
              <a:buChar char="•"/>
            </a:pPr>
            <a:r>
              <a:rPr lang="it-IT" sz="1800" dirty="0"/>
              <a:t>Use </a:t>
            </a:r>
            <a:r>
              <a:rPr lang="it-IT" sz="1800" dirty="0" err="1"/>
              <a:t>language</a:t>
            </a:r>
            <a:r>
              <a:rPr lang="it-IT" sz="1800" dirty="0"/>
              <a:t> models and AI-</a:t>
            </a:r>
            <a:r>
              <a:rPr lang="it-IT" sz="1800" dirty="0" err="1"/>
              <a:t>based</a:t>
            </a:r>
            <a:r>
              <a:rPr lang="it-IT" sz="1800" dirty="0"/>
              <a:t> image processing to </a:t>
            </a:r>
            <a:r>
              <a:rPr lang="it-IT" sz="1800" b="1" dirty="0" err="1"/>
              <a:t>develop</a:t>
            </a:r>
            <a:r>
              <a:rPr lang="it-IT" sz="1800" b="1" dirty="0"/>
              <a:t> new and </a:t>
            </a:r>
            <a:r>
              <a:rPr lang="it-IT" sz="1800" b="1" dirty="0" err="1"/>
              <a:t>assess</a:t>
            </a:r>
            <a:r>
              <a:rPr lang="it-IT" sz="1800" b="1" dirty="0"/>
              <a:t> </a:t>
            </a:r>
            <a:r>
              <a:rPr lang="it-IT" sz="1800" b="1" dirty="0" err="1"/>
              <a:t>existing</a:t>
            </a:r>
            <a:r>
              <a:rPr lang="it-IT" sz="1800" b="1" dirty="0"/>
              <a:t> </a:t>
            </a:r>
            <a:r>
              <a:rPr lang="it-IT" sz="1800" b="1" dirty="0" err="1"/>
              <a:t>adaptation</a:t>
            </a:r>
            <a:r>
              <a:rPr lang="it-IT" sz="1800" b="1" dirty="0"/>
              <a:t> plans</a:t>
            </a:r>
          </a:p>
          <a:p>
            <a:pPr marL="285750" indent="-285750">
              <a:buFont typeface="Arial" panose="020B0604020202020204" pitchFamily="34" charset="0"/>
              <a:buChar char="•"/>
            </a:pPr>
            <a:r>
              <a:rPr lang="it-IT" sz="1800" dirty="0" err="1"/>
              <a:t>Assess</a:t>
            </a:r>
            <a:r>
              <a:rPr lang="it-IT" sz="1800" dirty="0"/>
              <a:t> </a:t>
            </a:r>
            <a:r>
              <a:rPr lang="it-IT" sz="1800" dirty="0" err="1"/>
              <a:t>vulnerabilities</a:t>
            </a:r>
            <a:r>
              <a:rPr lang="it-IT" sz="1800" dirty="0"/>
              <a:t> by </a:t>
            </a:r>
            <a:r>
              <a:rPr lang="it-IT" sz="1800" dirty="0" err="1"/>
              <a:t>improved</a:t>
            </a:r>
            <a:r>
              <a:rPr lang="it-IT" sz="1800" dirty="0"/>
              <a:t> </a:t>
            </a:r>
            <a:r>
              <a:rPr lang="it-IT" sz="1800" dirty="0" err="1"/>
              <a:t>estimations</a:t>
            </a:r>
            <a:r>
              <a:rPr lang="it-IT" sz="1800" dirty="0"/>
              <a:t> of </a:t>
            </a:r>
            <a:r>
              <a:rPr lang="it-IT" sz="1800" dirty="0" err="1"/>
              <a:t>climate</a:t>
            </a:r>
            <a:r>
              <a:rPr lang="it-IT" sz="1800" dirty="0"/>
              <a:t> risks: </a:t>
            </a:r>
            <a:r>
              <a:rPr lang="it-IT" sz="1800" dirty="0" err="1"/>
              <a:t>application</a:t>
            </a:r>
            <a:r>
              <a:rPr lang="it-IT" sz="1800" dirty="0"/>
              <a:t> in supply chains</a:t>
            </a:r>
          </a:p>
          <a:p>
            <a:pPr marL="285750" indent="-285750">
              <a:buFont typeface="Arial" panose="020B0604020202020204" pitchFamily="34" charset="0"/>
              <a:buChar char="•"/>
            </a:pPr>
            <a:r>
              <a:rPr lang="it-IT" sz="1800" dirty="0"/>
              <a:t>Mapping </a:t>
            </a:r>
            <a:r>
              <a:rPr lang="it-IT" sz="1800" dirty="0" err="1"/>
              <a:t>evidence</a:t>
            </a:r>
            <a:r>
              <a:rPr lang="it-IT" sz="1800" dirty="0"/>
              <a:t> to </a:t>
            </a:r>
            <a:r>
              <a:rPr lang="it-IT" sz="1800" dirty="0" err="1"/>
              <a:t>understand</a:t>
            </a:r>
            <a:r>
              <a:rPr lang="it-IT" sz="1800" dirty="0"/>
              <a:t> </a:t>
            </a:r>
            <a:r>
              <a:rPr lang="it-IT" sz="1800" dirty="0" err="1"/>
              <a:t>maladaptation</a:t>
            </a:r>
            <a:endParaRPr lang="it-IT" sz="1800" dirty="0"/>
          </a:p>
          <a:p>
            <a:pPr marL="285750" indent="-285750">
              <a:buFont typeface="Arial" panose="020B0604020202020204" pitchFamily="34" charset="0"/>
              <a:buChar char="•"/>
            </a:pPr>
            <a:endParaRPr lang="it-IT" sz="1800" dirty="0"/>
          </a:p>
          <a:p>
            <a:pPr marL="285750" indent="-285750">
              <a:buFont typeface="Arial" panose="020B0604020202020204" pitchFamily="34" charset="0"/>
              <a:buChar char="•"/>
            </a:pPr>
            <a:endParaRPr lang="it-IT" sz="1800" dirty="0"/>
          </a:p>
          <a:p>
            <a:r>
              <a:rPr lang="it-IT" sz="1800" dirty="0" err="1"/>
              <a:t>Climate</a:t>
            </a:r>
            <a:r>
              <a:rPr lang="it-IT" sz="1800" dirty="0"/>
              <a:t> </a:t>
            </a:r>
            <a:r>
              <a:rPr lang="it-IT" sz="1800" dirty="0" err="1"/>
              <a:t>adaptation</a:t>
            </a:r>
            <a:r>
              <a:rPr lang="it-IT" sz="1800" dirty="0"/>
              <a:t> </a:t>
            </a:r>
            <a:r>
              <a:rPr lang="it-IT" sz="1800" dirty="0" err="1"/>
              <a:t>is</a:t>
            </a:r>
            <a:r>
              <a:rPr lang="it-IT" sz="1800" dirty="0"/>
              <a:t> </a:t>
            </a:r>
            <a:r>
              <a:rPr lang="it-IT" sz="1800" dirty="0" err="1"/>
              <a:t>essential</a:t>
            </a:r>
            <a:r>
              <a:rPr lang="it-IT" sz="1800" dirty="0"/>
              <a:t> to </a:t>
            </a:r>
            <a:r>
              <a:rPr lang="it-IT" sz="1800" dirty="0" err="1"/>
              <a:t>safeguard</a:t>
            </a:r>
            <a:r>
              <a:rPr lang="it-IT" sz="1800" dirty="0"/>
              <a:t> the </a:t>
            </a:r>
            <a:r>
              <a:rPr lang="it-IT" sz="1800" dirty="0" err="1"/>
              <a:t>Sustainable</a:t>
            </a:r>
            <a:r>
              <a:rPr lang="it-IT" sz="1800" dirty="0"/>
              <a:t> Development Goals (</a:t>
            </a:r>
            <a:r>
              <a:rPr lang="it-IT" sz="1800" dirty="0" err="1"/>
              <a:t>Fuldauer</a:t>
            </a:r>
            <a:r>
              <a:rPr lang="it-IT" sz="1800" dirty="0"/>
              <a:t> et al., 2022), </a:t>
            </a:r>
            <a:r>
              <a:rPr lang="it-IT" sz="1800" dirty="0" err="1"/>
              <a:t>but</a:t>
            </a:r>
            <a:r>
              <a:rPr lang="it-IT" sz="1800" dirty="0"/>
              <a:t> AI </a:t>
            </a:r>
            <a:r>
              <a:rPr lang="it-IT" sz="1800" dirty="0" err="1"/>
              <a:t>applications</a:t>
            </a:r>
            <a:r>
              <a:rPr lang="it-IT" sz="1800" dirty="0"/>
              <a:t> are </a:t>
            </a:r>
            <a:r>
              <a:rPr lang="it-IT" sz="1800" dirty="0" err="1"/>
              <a:t>still</a:t>
            </a:r>
            <a:r>
              <a:rPr lang="it-IT" sz="1800" dirty="0"/>
              <a:t> </a:t>
            </a:r>
            <a:r>
              <a:rPr lang="it-IT" sz="1800" dirty="0" err="1"/>
              <a:t>at</a:t>
            </a:r>
            <a:r>
              <a:rPr lang="it-IT" sz="1800" dirty="0"/>
              <a:t> </a:t>
            </a:r>
            <a:r>
              <a:rPr lang="it-IT" sz="1800" dirty="0" err="1"/>
              <a:t>infancy</a:t>
            </a:r>
            <a:endParaRPr lang="it-IT"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66818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39" name="Rectangle 38">
            <a:extLst>
              <a:ext uri="{FF2B5EF4-FFF2-40B4-BE49-F238E27FC236}">
                <a16:creationId xmlns:a16="http://schemas.microsoft.com/office/drawing/2014/main" id="{17D99D4F-20D7-D0D8-5A37-43043625E883}"/>
              </a:ext>
            </a:extLst>
          </p:cNvPr>
          <p:cNvSpPr/>
          <p:nvPr/>
        </p:nvSpPr>
        <p:spPr>
          <a:xfrm>
            <a:off x="5411755" y="1248911"/>
            <a:ext cx="391886" cy="393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CF03203-6C3A-DB07-DB8B-EB567E6FBF01}"/>
              </a:ext>
            </a:extLst>
          </p:cNvPr>
          <p:cNvPicPr>
            <a:picLocks noChangeAspect="1"/>
          </p:cNvPicPr>
          <p:nvPr/>
        </p:nvPicPr>
        <p:blipFill>
          <a:blip r:embed="rId4"/>
          <a:stretch>
            <a:fillRect/>
          </a:stretch>
        </p:blipFill>
        <p:spPr>
          <a:xfrm>
            <a:off x="0" y="0"/>
            <a:ext cx="4960498" cy="2406869"/>
          </a:xfrm>
          <a:prstGeom prst="rect">
            <a:avLst/>
          </a:prstGeom>
        </p:spPr>
      </p:pic>
      <p:pic>
        <p:nvPicPr>
          <p:cNvPr id="15" name="Picture 14" descr="Diagram&#10;&#10;Description automatically generated">
            <a:extLst>
              <a:ext uri="{FF2B5EF4-FFF2-40B4-BE49-F238E27FC236}">
                <a16:creationId xmlns:a16="http://schemas.microsoft.com/office/drawing/2014/main" id="{1F900D3D-3121-96E2-2991-703C766FB710}"/>
              </a:ext>
            </a:extLst>
          </p:cNvPr>
          <p:cNvPicPr>
            <a:picLocks noChangeAspect="1"/>
          </p:cNvPicPr>
          <p:nvPr/>
        </p:nvPicPr>
        <p:blipFill>
          <a:blip r:embed="rId5"/>
          <a:stretch>
            <a:fillRect/>
          </a:stretch>
        </p:blipFill>
        <p:spPr>
          <a:xfrm>
            <a:off x="-1" y="2406868"/>
            <a:ext cx="3863171" cy="3863171"/>
          </a:xfrm>
          <a:prstGeom prst="rect">
            <a:avLst/>
          </a:prstGeom>
        </p:spPr>
      </p:pic>
      <p:pic>
        <p:nvPicPr>
          <p:cNvPr id="24" name="Picture 23" descr="Diagram&#10;&#10;Description automatically generated">
            <a:extLst>
              <a:ext uri="{FF2B5EF4-FFF2-40B4-BE49-F238E27FC236}">
                <a16:creationId xmlns:a16="http://schemas.microsoft.com/office/drawing/2014/main" id="{3F5DC886-7C58-3DBF-0BBC-FE5ADD2466DD}"/>
              </a:ext>
            </a:extLst>
          </p:cNvPr>
          <p:cNvPicPr>
            <a:picLocks noChangeAspect="1"/>
          </p:cNvPicPr>
          <p:nvPr/>
        </p:nvPicPr>
        <p:blipFill>
          <a:blip r:embed="rId6"/>
          <a:stretch>
            <a:fillRect/>
          </a:stretch>
        </p:blipFill>
        <p:spPr>
          <a:xfrm>
            <a:off x="5583691" y="0"/>
            <a:ext cx="6585592" cy="6201904"/>
          </a:xfrm>
          <a:prstGeom prst="rect">
            <a:avLst/>
          </a:prstGeom>
        </p:spPr>
      </p:pic>
    </p:spTree>
    <p:extLst>
      <p:ext uri="{BB962C8B-B14F-4D97-AF65-F5344CB8AC3E}">
        <p14:creationId xmlns:p14="http://schemas.microsoft.com/office/powerpoint/2010/main" val="7115809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a:t>AI for policy</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23" name="TextBox 22">
            <a:extLst>
              <a:ext uri="{FF2B5EF4-FFF2-40B4-BE49-F238E27FC236}">
                <a16:creationId xmlns:a16="http://schemas.microsoft.com/office/drawing/2014/main" id="{C0F7C48A-233F-691E-DD06-D3EA9535BC7A}"/>
              </a:ext>
            </a:extLst>
          </p:cNvPr>
          <p:cNvSpPr txBox="1"/>
          <p:nvPr/>
        </p:nvSpPr>
        <p:spPr>
          <a:xfrm>
            <a:off x="99605" y="647629"/>
            <a:ext cx="4598311" cy="923330"/>
          </a:xfrm>
          <a:prstGeom prst="rect">
            <a:avLst/>
          </a:prstGeom>
          <a:noFill/>
        </p:spPr>
        <p:txBody>
          <a:bodyPr wrap="square">
            <a:spAutoFit/>
          </a:bodyPr>
          <a:lstStyle/>
          <a:p>
            <a:r>
              <a:rPr lang="it-IT" sz="1800" b="1" dirty="0" err="1"/>
              <a:t>Optimize</a:t>
            </a:r>
            <a:r>
              <a:rPr lang="it-IT" sz="1800" b="1" dirty="0"/>
              <a:t> global </a:t>
            </a:r>
            <a:r>
              <a:rPr lang="it-IT" sz="1800" b="1" dirty="0" err="1"/>
              <a:t>coordination</a:t>
            </a:r>
            <a:r>
              <a:rPr lang="it-IT" sz="1800" b="1" dirty="0"/>
              <a:t> </a:t>
            </a:r>
            <a:r>
              <a:rPr lang="it-IT" sz="1800" b="1" dirty="0" err="1"/>
              <a:t>efforts</a:t>
            </a:r>
            <a:r>
              <a:rPr lang="it-IT" sz="1800" b="1" dirty="0"/>
              <a:t> </a:t>
            </a:r>
            <a:r>
              <a:rPr lang="it-IT" sz="1800" dirty="0"/>
              <a:t>by </a:t>
            </a:r>
            <a:r>
              <a:rPr lang="it-IT" sz="1800" dirty="0" err="1"/>
              <a:t>using</a:t>
            </a:r>
            <a:r>
              <a:rPr lang="it-IT" sz="1800" dirty="0"/>
              <a:t> </a:t>
            </a:r>
            <a:r>
              <a:rPr lang="it-IT" sz="1800" dirty="0" err="1"/>
              <a:t>reinforcement</a:t>
            </a:r>
            <a:r>
              <a:rPr lang="it-IT" sz="1800" dirty="0"/>
              <a:t> learning in </a:t>
            </a:r>
            <a:r>
              <a:rPr lang="it-IT" sz="1800" dirty="0" err="1"/>
              <a:t>climate</a:t>
            </a:r>
            <a:r>
              <a:rPr lang="it-IT" sz="1800" dirty="0"/>
              <a:t> </a:t>
            </a:r>
            <a:r>
              <a:rPr lang="it-IT" sz="1800" dirty="0" err="1"/>
              <a:t>negotiations</a:t>
            </a:r>
            <a:endParaRPr lang="it-IT" sz="1800" dirty="0"/>
          </a:p>
        </p:txBody>
      </p:sp>
      <p:sp>
        <p:nvSpPr>
          <p:cNvPr id="26" name="TextBox 25">
            <a:extLst>
              <a:ext uri="{FF2B5EF4-FFF2-40B4-BE49-F238E27FC236}">
                <a16:creationId xmlns:a16="http://schemas.microsoft.com/office/drawing/2014/main" id="{1E148357-A077-B9D1-8DFA-85CA636577C2}"/>
              </a:ext>
            </a:extLst>
          </p:cNvPr>
          <p:cNvSpPr txBox="1"/>
          <p:nvPr/>
        </p:nvSpPr>
        <p:spPr>
          <a:xfrm>
            <a:off x="4982078" y="193178"/>
            <a:ext cx="7110317" cy="646331"/>
          </a:xfrm>
          <a:prstGeom prst="rect">
            <a:avLst/>
          </a:prstGeom>
          <a:noFill/>
        </p:spPr>
        <p:txBody>
          <a:bodyPr wrap="square">
            <a:spAutoFit/>
          </a:bodyPr>
          <a:lstStyle/>
          <a:p>
            <a:r>
              <a:rPr lang="it-IT" sz="1800" dirty="0" err="1"/>
              <a:t>Find</a:t>
            </a:r>
            <a:r>
              <a:rPr lang="it-IT" sz="1800" dirty="0"/>
              <a:t> </a:t>
            </a:r>
            <a:r>
              <a:rPr lang="it-IT" sz="1800" dirty="0" err="1"/>
              <a:t>novel</a:t>
            </a:r>
            <a:r>
              <a:rPr lang="it-IT" sz="1800" dirty="0"/>
              <a:t>, </a:t>
            </a:r>
            <a:r>
              <a:rPr lang="it-IT" sz="1800" dirty="0" err="1"/>
              <a:t>optimal</a:t>
            </a:r>
            <a:r>
              <a:rPr lang="it-IT" sz="1800" dirty="0"/>
              <a:t> and </a:t>
            </a:r>
            <a:r>
              <a:rPr lang="it-IT" sz="1800" dirty="0" err="1"/>
              <a:t>robust</a:t>
            </a:r>
            <a:r>
              <a:rPr lang="it-IT" sz="1800" dirty="0"/>
              <a:t> </a:t>
            </a:r>
            <a:r>
              <a:rPr lang="it-IT" sz="1800" b="1" dirty="0" err="1"/>
              <a:t>sustainable</a:t>
            </a:r>
            <a:r>
              <a:rPr lang="it-IT" sz="1800" b="1" dirty="0"/>
              <a:t> </a:t>
            </a:r>
            <a:r>
              <a:rPr lang="it-IT" sz="1800" b="1" dirty="0" err="1"/>
              <a:t>development</a:t>
            </a:r>
            <a:r>
              <a:rPr lang="it-IT" sz="1800" b="1" dirty="0"/>
              <a:t> pathways</a:t>
            </a:r>
          </a:p>
        </p:txBody>
      </p:sp>
      <p:pic>
        <p:nvPicPr>
          <p:cNvPr id="35" name="Picture 34">
            <a:extLst>
              <a:ext uri="{FF2B5EF4-FFF2-40B4-BE49-F238E27FC236}">
                <a16:creationId xmlns:a16="http://schemas.microsoft.com/office/drawing/2014/main" id="{4246AEF0-0AC8-1B9E-7BB4-739336CF522B}"/>
              </a:ext>
            </a:extLst>
          </p:cNvPr>
          <p:cNvPicPr>
            <a:picLocks noChangeAspect="1"/>
          </p:cNvPicPr>
          <p:nvPr/>
        </p:nvPicPr>
        <p:blipFill>
          <a:blip r:embed="rId4"/>
          <a:stretch>
            <a:fillRect/>
          </a:stretch>
        </p:blipFill>
        <p:spPr>
          <a:xfrm>
            <a:off x="4911529" y="798166"/>
            <a:ext cx="7280471" cy="2952547"/>
          </a:xfrm>
          <a:prstGeom prst="rect">
            <a:avLst/>
          </a:prstGeom>
        </p:spPr>
      </p:pic>
      <p:pic>
        <p:nvPicPr>
          <p:cNvPr id="37" name="Picture 36">
            <a:extLst>
              <a:ext uri="{FF2B5EF4-FFF2-40B4-BE49-F238E27FC236}">
                <a16:creationId xmlns:a16="http://schemas.microsoft.com/office/drawing/2014/main" id="{67E97F1D-BEDD-C6BB-1700-BFDB9BAEBF0E}"/>
              </a:ext>
            </a:extLst>
          </p:cNvPr>
          <p:cNvPicPr>
            <a:picLocks noChangeAspect="1"/>
          </p:cNvPicPr>
          <p:nvPr/>
        </p:nvPicPr>
        <p:blipFill rotWithShape="1">
          <a:blip r:embed="rId5"/>
          <a:srcRect b="17950"/>
          <a:stretch/>
        </p:blipFill>
        <p:spPr>
          <a:xfrm>
            <a:off x="7457556" y="4040572"/>
            <a:ext cx="4740166" cy="2092727"/>
          </a:xfrm>
          <a:prstGeom prst="rect">
            <a:avLst/>
          </a:prstGeom>
        </p:spPr>
      </p:pic>
      <p:sp>
        <p:nvSpPr>
          <p:cNvPr id="41" name="TextBox 40">
            <a:extLst>
              <a:ext uri="{FF2B5EF4-FFF2-40B4-BE49-F238E27FC236}">
                <a16:creationId xmlns:a16="http://schemas.microsoft.com/office/drawing/2014/main" id="{567A3655-81A5-AD91-827C-4A23FFDB2853}"/>
              </a:ext>
            </a:extLst>
          </p:cNvPr>
          <p:cNvSpPr txBox="1"/>
          <p:nvPr/>
        </p:nvSpPr>
        <p:spPr>
          <a:xfrm>
            <a:off x="4959718" y="4625271"/>
            <a:ext cx="2469756" cy="923330"/>
          </a:xfrm>
          <a:prstGeom prst="rect">
            <a:avLst/>
          </a:prstGeom>
          <a:noFill/>
        </p:spPr>
        <p:txBody>
          <a:bodyPr wrap="square">
            <a:spAutoFit/>
          </a:bodyPr>
          <a:lstStyle/>
          <a:p>
            <a:r>
              <a:rPr lang="it-IT" sz="1800" dirty="0" err="1"/>
              <a:t>Understand</a:t>
            </a:r>
            <a:r>
              <a:rPr lang="it-IT" sz="1800" dirty="0"/>
              <a:t> </a:t>
            </a:r>
            <a:r>
              <a:rPr lang="it-IT" sz="1800" dirty="0" err="1"/>
              <a:t>how</a:t>
            </a:r>
            <a:r>
              <a:rPr lang="it-IT" sz="1800" dirty="0"/>
              <a:t> AI supports </a:t>
            </a:r>
            <a:r>
              <a:rPr lang="it-IT" sz="1800" dirty="0" err="1"/>
              <a:t>climate</a:t>
            </a:r>
            <a:r>
              <a:rPr lang="it-IT" sz="1800" dirty="0"/>
              <a:t> </a:t>
            </a:r>
            <a:r>
              <a:rPr lang="it-IT" sz="1800" dirty="0" err="1"/>
              <a:t>efforts</a:t>
            </a:r>
            <a:r>
              <a:rPr lang="it-IT" sz="1800" dirty="0"/>
              <a:t> in </a:t>
            </a:r>
            <a:r>
              <a:rPr lang="it-IT" sz="1800" dirty="0" err="1"/>
              <a:t>innovations</a:t>
            </a:r>
            <a:endParaRPr lang="it-IT" sz="1800" dirty="0"/>
          </a:p>
        </p:txBody>
      </p:sp>
      <p:pic>
        <p:nvPicPr>
          <p:cNvPr id="5" name="Picture 4" descr="Chart, treemap chart&#10;&#10;Description automatically generated">
            <a:extLst>
              <a:ext uri="{FF2B5EF4-FFF2-40B4-BE49-F238E27FC236}">
                <a16:creationId xmlns:a16="http://schemas.microsoft.com/office/drawing/2014/main" id="{EE30AD60-88C2-824A-8961-80688004FE64}"/>
              </a:ext>
            </a:extLst>
          </p:cNvPr>
          <p:cNvPicPr>
            <a:picLocks noChangeAspect="1"/>
          </p:cNvPicPr>
          <p:nvPr/>
        </p:nvPicPr>
        <p:blipFill>
          <a:blip r:embed="rId6"/>
          <a:stretch>
            <a:fillRect/>
          </a:stretch>
        </p:blipFill>
        <p:spPr>
          <a:xfrm>
            <a:off x="0" y="2592259"/>
            <a:ext cx="4489484" cy="3618112"/>
          </a:xfrm>
          <a:prstGeom prst="rect">
            <a:avLst/>
          </a:prstGeom>
        </p:spPr>
      </p:pic>
      <p:pic>
        <p:nvPicPr>
          <p:cNvPr id="6" name="Picture 5">
            <a:extLst>
              <a:ext uri="{FF2B5EF4-FFF2-40B4-BE49-F238E27FC236}">
                <a16:creationId xmlns:a16="http://schemas.microsoft.com/office/drawing/2014/main" id="{283A8D48-F571-81A5-EB32-C72FF954F78E}"/>
              </a:ext>
            </a:extLst>
          </p:cNvPr>
          <p:cNvPicPr>
            <a:picLocks noChangeAspect="1"/>
          </p:cNvPicPr>
          <p:nvPr/>
        </p:nvPicPr>
        <p:blipFill rotWithShape="1">
          <a:blip r:embed="rId7"/>
          <a:srcRect b="17543"/>
          <a:stretch/>
        </p:blipFill>
        <p:spPr>
          <a:xfrm>
            <a:off x="99605" y="1537453"/>
            <a:ext cx="4740166" cy="2032613"/>
          </a:xfrm>
          <a:prstGeom prst="rect">
            <a:avLst/>
          </a:prstGeom>
        </p:spPr>
      </p:pic>
    </p:spTree>
    <p:extLst>
      <p:ext uri="{BB962C8B-B14F-4D97-AF65-F5344CB8AC3E}">
        <p14:creationId xmlns:p14="http://schemas.microsoft.com/office/powerpoint/2010/main" val="16301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a:t>AI </a:t>
            </a:r>
            <a:r>
              <a:rPr lang="it-IT" sz="2800" dirty="0" err="1"/>
              <a:t>as</a:t>
            </a:r>
            <a:r>
              <a:rPr lang="it-IT" sz="2800" dirty="0"/>
              <a:t> </a:t>
            </a:r>
            <a:r>
              <a:rPr lang="it-IT" sz="2800" dirty="0" err="1"/>
              <a:t>enabler</a:t>
            </a:r>
            <a:r>
              <a:rPr lang="it-IT" sz="2800" dirty="0"/>
              <a:t> of </a:t>
            </a:r>
            <a:r>
              <a:rPr lang="it-IT" sz="2800" dirty="0" err="1"/>
              <a:t>sustainability</a:t>
            </a:r>
            <a:r>
              <a:rPr lang="it-IT" sz="2800" dirty="0"/>
              <a:t> goals: </a:t>
            </a:r>
            <a:r>
              <a:rPr lang="it-IT" sz="2800" dirty="0" err="1"/>
              <a:t>obvious</a:t>
            </a:r>
            <a:r>
              <a:rPr lang="it-IT" sz="2800" dirty="0"/>
              <a:t>?</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4" name="Picture 3">
            <a:extLst>
              <a:ext uri="{FF2B5EF4-FFF2-40B4-BE49-F238E27FC236}">
                <a16:creationId xmlns:a16="http://schemas.microsoft.com/office/drawing/2014/main" id="{C83B143D-2E81-E2E7-B498-F6F93E5AC040}"/>
              </a:ext>
            </a:extLst>
          </p:cNvPr>
          <p:cNvPicPr>
            <a:picLocks noChangeAspect="1"/>
          </p:cNvPicPr>
          <p:nvPr/>
        </p:nvPicPr>
        <p:blipFill>
          <a:blip r:embed="rId4"/>
          <a:stretch>
            <a:fillRect/>
          </a:stretch>
        </p:blipFill>
        <p:spPr>
          <a:xfrm>
            <a:off x="4428865" y="1206970"/>
            <a:ext cx="7763135" cy="4682898"/>
          </a:xfrm>
          <a:prstGeom prst="rect">
            <a:avLst/>
          </a:prstGeom>
        </p:spPr>
      </p:pic>
      <p:sp>
        <p:nvSpPr>
          <p:cNvPr id="6" name="Google Shape;52;p2">
            <a:extLst>
              <a:ext uri="{FF2B5EF4-FFF2-40B4-BE49-F238E27FC236}">
                <a16:creationId xmlns:a16="http://schemas.microsoft.com/office/drawing/2014/main" id="{C8ADA577-BB4E-00CC-24B9-DFF8E86F15CA}"/>
              </a:ext>
            </a:extLst>
          </p:cNvPr>
          <p:cNvSpPr txBox="1"/>
          <p:nvPr/>
        </p:nvSpPr>
        <p:spPr>
          <a:xfrm>
            <a:off x="9595945" y="5937327"/>
            <a:ext cx="2729849" cy="2861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t-IT" sz="1400" b="1" dirty="0">
                <a:solidFill>
                  <a:schemeClr val="accent2"/>
                </a:solidFill>
                <a:latin typeface="Calibri"/>
                <a:ea typeface="Calibri"/>
                <a:cs typeface="Calibri"/>
                <a:sym typeface="Calibri"/>
              </a:rPr>
              <a:t>Source: </a:t>
            </a:r>
            <a:r>
              <a:rPr lang="it-IT" sz="1400" b="1" dirty="0" err="1">
                <a:solidFill>
                  <a:schemeClr val="accent2"/>
                </a:solidFill>
                <a:latin typeface="Calibri"/>
                <a:ea typeface="Calibri"/>
                <a:cs typeface="Calibri"/>
                <a:sym typeface="Calibri"/>
              </a:rPr>
              <a:t>Vinuesa</a:t>
            </a:r>
            <a:r>
              <a:rPr lang="it-IT" sz="1400" b="1" dirty="0">
                <a:solidFill>
                  <a:schemeClr val="accent2"/>
                </a:solidFill>
                <a:latin typeface="Calibri"/>
                <a:ea typeface="Calibri"/>
                <a:cs typeface="Calibri"/>
                <a:sym typeface="Calibri"/>
              </a:rPr>
              <a:t> et al., 2020</a:t>
            </a:r>
            <a:endParaRPr sz="1800" b="1" u="none" strike="noStrike" cap="none" dirty="0">
              <a:solidFill>
                <a:schemeClr val="accent2"/>
              </a:solidFill>
              <a:latin typeface="Calibri"/>
              <a:ea typeface="Calibri"/>
              <a:cs typeface="Calibri"/>
              <a:sym typeface="Calibri"/>
            </a:endParaRPr>
          </a:p>
        </p:txBody>
      </p:sp>
      <p:pic>
        <p:nvPicPr>
          <p:cNvPr id="10" name="Picture 9" descr="Chart, scatter chart, bubble chart&#10;&#10;Description automatically generated">
            <a:extLst>
              <a:ext uri="{FF2B5EF4-FFF2-40B4-BE49-F238E27FC236}">
                <a16:creationId xmlns:a16="http://schemas.microsoft.com/office/drawing/2014/main" id="{15865FF0-50C6-F09E-F6AF-5FD52373213B}"/>
              </a:ext>
            </a:extLst>
          </p:cNvPr>
          <p:cNvPicPr>
            <a:picLocks noChangeAspect="1"/>
          </p:cNvPicPr>
          <p:nvPr/>
        </p:nvPicPr>
        <p:blipFill rotWithShape="1">
          <a:blip r:embed="rId5"/>
          <a:srcRect l="14999" r="12350" b="22539"/>
          <a:stretch/>
        </p:blipFill>
        <p:spPr>
          <a:xfrm>
            <a:off x="141855" y="1100733"/>
            <a:ext cx="4154575" cy="4864283"/>
          </a:xfrm>
          <a:prstGeom prst="rect">
            <a:avLst/>
          </a:prstGeom>
        </p:spPr>
      </p:pic>
      <p:sp>
        <p:nvSpPr>
          <p:cNvPr id="11" name="Arc 10">
            <a:extLst>
              <a:ext uri="{FF2B5EF4-FFF2-40B4-BE49-F238E27FC236}">
                <a16:creationId xmlns:a16="http://schemas.microsoft.com/office/drawing/2014/main" id="{A1D775A5-7565-50AB-1FD1-AD27E06AF180}"/>
              </a:ext>
            </a:extLst>
          </p:cNvPr>
          <p:cNvSpPr/>
          <p:nvPr/>
        </p:nvSpPr>
        <p:spPr>
          <a:xfrm>
            <a:off x="1664148" y="1021139"/>
            <a:ext cx="1384663" cy="1649441"/>
          </a:xfrm>
          <a:prstGeom prst="arc">
            <a:avLst>
              <a:gd name="adj1" fmla="val 16200000"/>
              <a:gd name="adj2" fmla="val 2125450"/>
            </a:avLst>
          </a:prstGeom>
          <a:noFill/>
          <a:ln>
            <a:solidFill>
              <a:srgbClr val="C0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088A7D91-F15B-FFB1-3A41-50E8B00AC197}"/>
              </a:ext>
            </a:extLst>
          </p:cNvPr>
          <p:cNvSpPr/>
          <p:nvPr/>
        </p:nvSpPr>
        <p:spPr>
          <a:xfrm rot="11111435">
            <a:off x="707489" y="3753720"/>
            <a:ext cx="1384663" cy="1773947"/>
          </a:xfrm>
          <a:prstGeom prst="arc">
            <a:avLst>
              <a:gd name="adj1" fmla="val 15565026"/>
              <a:gd name="adj2" fmla="val 2125450"/>
            </a:avLst>
          </a:prstGeom>
          <a:noFill/>
          <a:ln>
            <a:solidFill>
              <a:schemeClr val="accent2">
                <a:lumMod val="75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9875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Can we use LLMs instead of experts? </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sp>
        <p:nvSpPr>
          <p:cNvPr id="6" name="Google Shape;52;p2">
            <a:extLst>
              <a:ext uri="{FF2B5EF4-FFF2-40B4-BE49-F238E27FC236}">
                <a16:creationId xmlns:a16="http://schemas.microsoft.com/office/drawing/2014/main" id="{C8ADA577-BB4E-00CC-24B9-DFF8E86F15CA}"/>
              </a:ext>
            </a:extLst>
          </p:cNvPr>
          <p:cNvSpPr txBox="1"/>
          <p:nvPr/>
        </p:nvSpPr>
        <p:spPr>
          <a:xfrm>
            <a:off x="9595945" y="5937327"/>
            <a:ext cx="2729849" cy="2861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t-IT" sz="1400" b="1" dirty="0">
                <a:solidFill>
                  <a:schemeClr val="accent2"/>
                </a:solidFill>
                <a:latin typeface="Calibri"/>
                <a:ea typeface="Calibri"/>
                <a:cs typeface="Calibri"/>
                <a:sym typeface="Calibri"/>
              </a:rPr>
              <a:t>Source: </a:t>
            </a:r>
            <a:r>
              <a:rPr lang="it-IT" b="1" dirty="0" smtClean="0">
                <a:solidFill>
                  <a:schemeClr val="accent2"/>
                </a:solidFill>
                <a:latin typeface="Calibri"/>
                <a:ea typeface="Calibri"/>
                <a:cs typeface="Calibri"/>
                <a:sym typeface="Calibri"/>
              </a:rPr>
              <a:t>Fuso Nerini et al., 2019</a:t>
            </a:r>
            <a:endParaRPr sz="1800" b="1" u="none" strike="noStrike" cap="none" dirty="0">
              <a:solidFill>
                <a:schemeClr val="accent2"/>
              </a:solidFill>
              <a:latin typeface="Calibri"/>
              <a:ea typeface="Calibri"/>
              <a:cs typeface="Calibri"/>
              <a:sym typeface="Calibri"/>
            </a:endParaRPr>
          </a:p>
        </p:txBody>
      </p:sp>
      <p:pic>
        <p:nvPicPr>
          <p:cNvPr id="13" name="Picture 12"/>
          <p:cNvPicPr>
            <a:picLocks noChangeAspect="1"/>
          </p:cNvPicPr>
          <p:nvPr/>
        </p:nvPicPr>
        <p:blipFill>
          <a:blip r:embed="rId4" cstate="print"/>
          <a:stretch>
            <a:fillRect/>
          </a:stretch>
        </p:blipFill>
        <p:spPr>
          <a:xfrm>
            <a:off x="6687945" y="1355958"/>
            <a:ext cx="5224655" cy="3430782"/>
          </a:xfrm>
          <a:prstGeom prst="rect">
            <a:avLst/>
          </a:prstGeom>
        </p:spPr>
      </p:pic>
      <p:sp>
        <p:nvSpPr>
          <p:cNvPr id="14" name="TextBox 13"/>
          <p:cNvSpPr txBox="1"/>
          <p:nvPr/>
        </p:nvSpPr>
        <p:spPr>
          <a:xfrm>
            <a:off x="411480" y="1222252"/>
            <a:ext cx="6177279" cy="3323987"/>
          </a:xfrm>
          <a:prstGeom prst="rect">
            <a:avLst/>
          </a:prstGeom>
          <a:noFill/>
        </p:spPr>
        <p:txBody>
          <a:bodyPr wrap="square" rtlCol="0">
            <a:spAutoFit/>
          </a:bodyPr>
          <a:lstStyle/>
          <a:p>
            <a:r>
              <a:rPr lang="en-GB" b="1" dirty="0" smtClean="0">
                <a:solidFill>
                  <a:schemeClr val="tx1">
                    <a:lumMod val="75000"/>
                    <a:lumOff val="25000"/>
                  </a:schemeClr>
                </a:solidFill>
                <a:latin typeface="Century Gothic" panose="020B0502020202020204" pitchFamily="34" charset="0"/>
              </a:rPr>
              <a:t>AI-methods </a:t>
            </a:r>
            <a:r>
              <a:rPr lang="en-GB" b="1" dirty="0">
                <a:solidFill>
                  <a:schemeClr val="tx1">
                    <a:lumMod val="75000"/>
                    <a:lumOff val="25000"/>
                  </a:schemeClr>
                </a:solidFill>
                <a:latin typeface="Century Gothic" panose="020B0502020202020204" pitchFamily="34" charset="0"/>
              </a:rPr>
              <a:t>can be used to revolutionize the study of SDG interlinkages </a:t>
            </a:r>
          </a:p>
          <a:p>
            <a:endParaRPr lang="sv-SE" b="1" dirty="0">
              <a:solidFill>
                <a:schemeClr val="tx1">
                  <a:lumMod val="75000"/>
                  <a:lumOff val="25000"/>
                </a:schemeClr>
              </a:solidFill>
              <a:latin typeface="Century Gothic" panose="020B0502020202020204" pitchFamily="34" charset="0"/>
            </a:endParaRPr>
          </a:p>
          <a:p>
            <a:r>
              <a:rPr lang="en-US" b="1" dirty="0" smtClean="0">
                <a:solidFill>
                  <a:schemeClr val="tx1">
                    <a:lumMod val="75000"/>
                    <a:lumOff val="25000"/>
                  </a:schemeClr>
                </a:solidFill>
                <a:latin typeface="Century Gothic" panose="020B0502020202020204" pitchFamily="34" charset="0"/>
              </a:rPr>
              <a:t>Goal: automatically identifying </a:t>
            </a:r>
            <a:r>
              <a:rPr lang="en-US" b="1" dirty="0">
                <a:solidFill>
                  <a:schemeClr val="tx1">
                    <a:lumMod val="75000"/>
                    <a:lumOff val="25000"/>
                  </a:schemeClr>
                </a:solidFill>
                <a:latin typeface="Century Gothic" panose="020B0502020202020204" pitchFamily="34" charset="0"/>
              </a:rPr>
              <a:t>synergies and trade-offs among the SDGs </a:t>
            </a:r>
            <a:r>
              <a:rPr lang="en-US" dirty="0" smtClean="0">
                <a:solidFill>
                  <a:schemeClr val="tx1">
                    <a:lumMod val="75000"/>
                    <a:lumOff val="25000"/>
                  </a:schemeClr>
                </a:solidFill>
                <a:latin typeface="Century Gothic" panose="020B0502020202020204" pitchFamily="34" charset="0"/>
              </a:rPr>
              <a:t>using to promising areas in AI: natural-language </a:t>
            </a:r>
            <a:r>
              <a:rPr lang="en-US" dirty="0">
                <a:solidFill>
                  <a:schemeClr val="tx1">
                    <a:lumMod val="75000"/>
                    <a:lumOff val="25000"/>
                  </a:schemeClr>
                </a:solidFill>
                <a:latin typeface="Century Gothic" panose="020B0502020202020204" pitchFamily="34" charset="0"/>
              </a:rPr>
              <a:t>processing (NLP</a:t>
            </a:r>
            <a:r>
              <a:rPr lang="en-US" dirty="0" smtClean="0">
                <a:solidFill>
                  <a:schemeClr val="tx1">
                    <a:lumMod val="75000"/>
                    <a:lumOff val="25000"/>
                  </a:schemeClr>
                </a:solidFill>
                <a:latin typeface="Century Gothic" panose="020B0502020202020204" pitchFamily="34" charset="0"/>
              </a:rPr>
              <a:t>) and deep learning (DL)</a:t>
            </a:r>
            <a:endParaRPr lang="en-US" dirty="0">
              <a:solidFill>
                <a:schemeClr val="tx1">
                  <a:lumMod val="75000"/>
                  <a:lumOff val="25000"/>
                </a:schemeClr>
              </a:solidFill>
              <a:latin typeface="Century Gothic" panose="020B0502020202020204" pitchFamily="34" charset="0"/>
            </a:endParaRPr>
          </a:p>
          <a:p>
            <a:endParaRPr lang="sv-SE" dirty="0">
              <a:solidFill>
                <a:schemeClr val="tx1">
                  <a:lumMod val="75000"/>
                  <a:lumOff val="25000"/>
                </a:schemeClr>
              </a:solidFill>
              <a:latin typeface="Century Gothic" panose="020B0502020202020204" pitchFamily="34" charset="0"/>
            </a:endParaRPr>
          </a:p>
          <a:p>
            <a:r>
              <a:rPr lang="sv-SE" dirty="0">
                <a:solidFill>
                  <a:schemeClr val="tx1">
                    <a:lumMod val="75000"/>
                    <a:lumOff val="25000"/>
                  </a:schemeClr>
                </a:solidFill>
                <a:latin typeface="Century Gothic" panose="020B0502020202020204" pitchFamily="34" charset="0"/>
              </a:rPr>
              <a:t>A</a:t>
            </a:r>
            <a:r>
              <a:rPr lang="sv-SE" dirty="0" smtClean="0">
                <a:solidFill>
                  <a:schemeClr val="tx1">
                    <a:lumMod val="75000"/>
                    <a:lumOff val="25000"/>
                  </a:schemeClr>
                </a:solidFill>
                <a:latin typeface="Century Gothic" panose="020B0502020202020204" pitchFamily="34" charset="0"/>
              </a:rPr>
              <a:t> </a:t>
            </a:r>
            <a:r>
              <a:rPr lang="sv-SE" dirty="0" err="1" smtClean="0">
                <a:solidFill>
                  <a:schemeClr val="tx1">
                    <a:lumMod val="75000"/>
                    <a:lumOff val="25000"/>
                  </a:schemeClr>
                </a:solidFill>
                <a:latin typeface="Century Gothic" panose="020B0502020202020204" pitchFamily="34" charset="0"/>
              </a:rPr>
              <a:t>first</a:t>
            </a:r>
            <a:r>
              <a:rPr lang="sv-SE" dirty="0" smtClean="0">
                <a:solidFill>
                  <a:schemeClr val="tx1">
                    <a:lumMod val="75000"/>
                    <a:lumOff val="25000"/>
                  </a:schemeClr>
                </a:solidFill>
                <a:latin typeface="Century Gothic" panose="020B0502020202020204" pitchFamily="34" charset="0"/>
              </a:rPr>
              <a:t> </a:t>
            </a:r>
            <a:r>
              <a:rPr lang="sv-SE" dirty="0" err="1" smtClean="0">
                <a:solidFill>
                  <a:schemeClr val="tx1">
                    <a:lumMod val="75000"/>
                    <a:lumOff val="25000"/>
                  </a:schemeClr>
                </a:solidFill>
                <a:latin typeface="Century Gothic" panose="020B0502020202020204" pitchFamily="34" charset="0"/>
              </a:rPr>
              <a:t>application</a:t>
            </a:r>
            <a:r>
              <a:rPr lang="sv-SE" dirty="0" smtClean="0">
                <a:solidFill>
                  <a:schemeClr val="tx1">
                    <a:lumMod val="75000"/>
                    <a:lumOff val="25000"/>
                  </a:schemeClr>
                </a:solidFill>
                <a:latin typeface="Century Gothic" panose="020B0502020202020204" pitchFamily="34" charset="0"/>
              </a:rPr>
              <a:t> </a:t>
            </a:r>
            <a:r>
              <a:rPr lang="sv-SE" dirty="0" err="1" smtClean="0">
                <a:solidFill>
                  <a:schemeClr val="tx1">
                    <a:lumMod val="75000"/>
                    <a:lumOff val="25000"/>
                  </a:schemeClr>
                </a:solidFill>
                <a:latin typeface="Century Gothic" panose="020B0502020202020204" pitchFamily="34" charset="0"/>
              </a:rPr>
              <a:t>will</a:t>
            </a:r>
            <a:r>
              <a:rPr lang="sv-SE" dirty="0" smtClean="0">
                <a:solidFill>
                  <a:schemeClr val="tx1">
                    <a:lumMod val="75000"/>
                    <a:lumOff val="25000"/>
                  </a:schemeClr>
                </a:solidFill>
                <a:latin typeface="Century Gothic" panose="020B0502020202020204" pitchFamily="34" charset="0"/>
              </a:rPr>
              <a:t> look at the </a:t>
            </a:r>
            <a:r>
              <a:rPr lang="sv-SE" dirty="0" err="1" smtClean="0">
                <a:solidFill>
                  <a:schemeClr val="tx1">
                    <a:lumMod val="75000"/>
                    <a:lumOff val="25000"/>
                  </a:schemeClr>
                </a:solidFill>
                <a:latin typeface="Century Gothic" panose="020B0502020202020204" pitchFamily="34" charset="0"/>
              </a:rPr>
              <a:t>existing</a:t>
            </a:r>
            <a:r>
              <a:rPr lang="sv-SE" dirty="0" smtClean="0">
                <a:solidFill>
                  <a:schemeClr val="tx1">
                    <a:lumMod val="75000"/>
                    <a:lumOff val="25000"/>
                  </a:schemeClr>
                </a:solidFill>
                <a:latin typeface="Century Gothic" panose="020B0502020202020204" pitchFamily="34" charset="0"/>
              </a:rPr>
              <a:t> </a:t>
            </a:r>
            <a:r>
              <a:rPr lang="en-GB" dirty="0" smtClean="0">
                <a:solidFill>
                  <a:schemeClr val="tx1">
                    <a:lumMod val="75000"/>
                    <a:lumOff val="25000"/>
                  </a:schemeClr>
                </a:solidFill>
                <a:latin typeface="Century Gothic" panose="020B0502020202020204" pitchFamily="34" charset="0"/>
              </a:rPr>
              <a:t>synergies </a:t>
            </a:r>
            <a:r>
              <a:rPr lang="en-GB" dirty="0">
                <a:solidFill>
                  <a:schemeClr val="tx1">
                    <a:lumMod val="75000"/>
                    <a:lumOff val="25000"/>
                  </a:schemeClr>
                </a:solidFill>
                <a:latin typeface="Century Gothic" panose="020B0502020202020204" pitchFamily="34" charset="0"/>
              </a:rPr>
              <a:t>and trade-offs between </a:t>
            </a:r>
            <a:r>
              <a:rPr lang="en-GB" b="1" dirty="0">
                <a:solidFill>
                  <a:schemeClr val="tx1">
                    <a:lumMod val="75000"/>
                    <a:lumOff val="25000"/>
                  </a:schemeClr>
                </a:solidFill>
                <a:latin typeface="Century Gothic" panose="020B0502020202020204" pitchFamily="34" charset="0"/>
              </a:rPr>
              <a:t>climate action and the SDG </a:t>
            </a:r>
            <a:r>
              <a:rPr lang="en-GB" b="1" dirty="0" smtClean="0">
                <a:solidFill>
                  <a:schemeClr val="tx1">
                    <a:lumMod val="75000"/>
                    <a:lumOff val="25000"/>
                  </a:schemeClr>
                </a:solidFill>
                <a:latin typeface="Century Gothic" panose="020B0502020202020204" pitchFamily="34" charset="0"/>
              </a:rPr>
              <a:t>targets.</a:t>
            </a:r>
            <a:endParaRPr lang="en-GB" b="1" dirty="0">
              <a:solidFill>
                <a:schemeClr val="tx1">
                  <a:lumMod val="75000"/>
                  <a:lumOff val="25000"/>
                </a:schemeClr>
              </a:solidFill>
              <a:latin typeface="Century Gothic" panose="020B0502020202020204" pitchFamily="34" charset="0"/>
            </a:endParaRPr>
          </a:p>
          <a:p>
            <a:endParaRPr lang="sv-SE" dirty="0">
              <a:solidFill>
                <a:schemeClr val="tx1">
                  <a:lumMod val="75000"/>
                  <a:lumOff val="25000"/>
                </a:schemeClr>
              </a:solidFill>
              <a:latin typeface="Century Gothic" panose="020B0502020202020204" pitchFamily="34" charset="0"/>
            </a:endParaRPr>
          </a:p>
          <a:p>
            <a:r>
              <a:rPr lang="en-GB" b="1" dirty="0" smtClean="0">
                <a:solidFill>
                  <a:schemeClr val="tx1">
                    <a:lumMod val="75000"/>
                    <a:lumOff val="25000"/>
                  </a:schemeClr>
                </a:solidFill>
                <a:latin typeface="Century Gothic" panose="020B0502020202020204" pitchFamily="34" charset="0"/>
              </a:rPr>
              <a:t>The ultimate goals of the project will be the creation of a </a:t>
            </a:r>
            <a:r>
              <a:rPr lang="en-GB" b="1" dirty="0">
                <a:solidFill>
                  <a:schemeClr val="tx1">
                    <a:lumMod val="75000"/>
                    <a:lumOff val="25000"/>
                  </a:schemeClr>
                </a:solidFill>
                <a:latin typeface="Century Gothic" panose="020B0502020202020204" pitchFamily="34" charset="0"/>
              </a:rPr>
              <a:t>tool available for policy makers and project developer</a:t>
            </a:r>
            <a:r>
              <a:rPr lang="sv-SE" b="1" dirty="0">
                <a:solidFill>
                  <a:schemeClr val="tx1">
                    <a:lumMod val="75000"/>
                    <a:lumOff val="25000"/>
                  </a:schemeClr>
                </a:solidFill>
                <a:latin typeface="Century Gothic" panose="020B0502020202020204" pitchFamily="34" charset="0"/>
              </a:rPr>
              <a:t>s</a:t>
            </a:r>
            <a:endParaRPr lang="en-US" b="1" dirty="0">
              <a:solidFill>
                <a:schemeClr val="tx1">
                  <a:lumMod val="75000"/>
                  <a:lumOff val="25000"/>
                </a:schemeClr>
              </a:solidFill>
              <a:latin typeface="Century Gothic" panose="020B0502020202020204" pitchFamily="34" charset="0"/>
            </a:endParaRPr>
          </a:p>
          <a:p>
            <a:endParaRPr lang="sv-SE" b="1" dirty="0">
              <a:solidFill>
                <a:schemeClr val="tx1">
                  <a:lumMod val="75000"/>
                  <a:lumOff val="25000"/>
                </a:schemeClr>
              </a:solidFill>
              <a:latin typeface="Century Gothic" panose="020B0502020202020204" pitchFamily="34" charset="0"/>
            </a:endParaRPr>
          </a:p>
          <a:p>
            <a:endParaRPr lang="en-GB" b="1" dirty="0">
              <a:solidFill>
                <a:schemeClr val="tx1">
                  <a:lumMod val="75000"/>
                  <a:lumOff val="25000"/>
                </a:schemeClr>
              </a:solidFill>
              <a:latin typeface="Century Gothic" panose="020B0502020202020204" pitchFamily="34" charset="0"/>
            </a:endParaRPr>
          </a:p>
          <a:p>
            <a:pPr lvl="1">
              <a:spcAft>
                <a:spcPts val="900"/>
              </a:spcAft>
            </a:pPr>
            <a:endParaRPr lang="en-GB" b="1" dirty="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44207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DIGITAL TO DIGITALISED</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dirty="0" smtClean="0">
                <a:solidFill>
                  <a:schemeClr val="lt1"/>
                </a:solidFill>
                <a:latin typeface="Calibri"/>
                <a:ea typeface="Calibri"/>
                <a:cs typeface="Calibri"/>
                <a:sym typeface="Calibri"/>
              </a:rPr>
              <a:t>FLOW</a:t>
            </a:r>
            <a:r>
              <a:rPr lang="en-GB" sz="1400" dirty="0" smtClean="0">
                <a:solidFill>
                  <a:schemeClr val="lt1"/>
                </a:solidFill>
                <a:latin typeface="Calibri"/>
                <a:ea typeface="Calibri"/>
                <a:cs typeface="Calibri"/>
                <a:sym typeface="Calibri"/>
              </a:rPr>
              <a:t>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7600065" cy="50396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dk1"/>
                </a:solidFill>
                <a:latin typeface="Lato Light"/>
                <a:ea typeface="Lato Light"/>
                <a:cs typeface="Lato Light"/>
              </a:rPr>
              <a:t>Late 1980S: development of connected economy</a:t>
            </a:r>
          </a:p>
          <a:p>
            <a:pPr marL="342900" indent="-342900">
              <a:buFont typeface="Arial" panose="020B0604020202020204" pitchFamily="34" charset="0"/>
              <a:buChar char="•"/>
            </a:pPr>
            <a:r>
              <a:rPr lang="en-US" sz="2400" dirty="0" smtClean="0">
                <a:solidFill>
                  <a:schemeClr val="dk1"/>
                </a:solidFill>
                <a:latin typeface="Lato Light"/>
                <a:ea typeface="Lato Light"/>
                <a:cs typeface="Lato Light"/>
              </a:rPr>
              <a:t>Mass take-up of the Internet, roll-out of broadband networks</a:t>
            </a:r>
          </a:p>
          <a:p>
            <a:endParaRPr lang="en-US" sz="2400" dirty="0">
              <a:solidFill>
                <a:schemeClr val="dk1"/>
              </a:solidFill>
              <a:latin typeface="Lato Light"/>
              <a:ea typeface="Lato Light"/>
              <a:cs typeface="Lato Light"/>
            </a:endParaRPr>
          </a:p>
          <a:p>
            <a:r>
              <a:rPr lang="en-US" sz="2400" dirty="0" smtClean="0">
                <a:solidFill>
                  <a:schemeClr val="dk1"/>
                </a:solidFill>
                <a:latin typeface="Lato Light"/>
                <a:ea typeface="Lato Light"/>
                <a:cs typeface="Lato Light"/>
              </a:rPr>
              <a:t>2000s: development of digital economy with increasing use of digital platforms as business models for the supply of goods and services</a:t>
            </a:r>
          </a:p>
          <a:p>
            <a:endParaRPr lang="en-US" sz="2400" dirty="0">
              <a:solidFill>
                <a:schemeClr val="dk1"/>
              </a:solidFill>
              <a:latin typeface="Lato Light"/>
            </a:endParaRPr>
          </a:p>
          <a:p>
            <a:r>
              <a:rPr lang="en-US" sz="2400" b="1" dirty="0" smtClean="0">
                <a:solidFill>
                  <a:schemeClr val="dk1"/>
                </a:solidFill>
                <a:latin typeface="Lato Light"/>
              </a:rPr>
              <a:t>Currently: </a:t>
            </a:r>
            <a:r>
              <a:rPr lang="en-US" sz="2400" dirty="0" smtClean="0">
                <a:solidFill>
                  <a:schemeClr val="dk1"/>
                </a:solidFill>
                <a:latin typeface="Lato Light"/>
              </a:rPr>
              <a:t>moving towards a digitalized economy whose production and consumption models are based on the incorporation of digital technologies in all economic, social and environmental dimensions</a:t>
            </a:r>
          </a:p>
          <a:p>
            <a:endParaRPr lang="en-US" sz="2400" dirty="0">
              <a:solidFill>
                <a:schemeClr val="dk1"/>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5" name="Rectangle 4"/>
          <p:cNvSpPr/>
          <p:nvPr/>
        </p:nvSpPr>
        <p:spPr>
          <a:xfrm>
            <a:off x="1811936" y="1366831"/>
            <a:ext cx="5929984" cy="400110"/>
          </a:xfrm>
          <a:prstGeom prst="rect">
            <a:avLst/>
          </a:prstGeom>
        </p:spPr>
        <p:txBody>
          <a:bodyPr wrap="square">
            <a:spAutoFit/>
          </a:bodyPr>
          <a:lstStyle/>
          <a:p>
            <a:r>
              <a:rPr lang="sv-SE" sz="2000" dirty="0">
                <a:hlinkClick r:id="rId4"/>
              </a:rPr>
              <a:t>https://</a:t>
            </a:r>
            <a:r>
              <a:rPr lang="sv-SE" sz="2000" dirty="0" smtClean="0">
                <a:hlinkClick r:id="rId4"/>
              </a:rPr>
              <a:t>youtu.be/6dkiqJ_IZGw</a:t>
            </a:r>
            <a:r>
              <a:rPr lang="sv-SE" sz="2000" dirty="0" smtClean="0"/>
              <a:t> </a:t>
            </a:r>
            <a:endParaRPr lang="sv-SE" sz="2000" dirty="0"/>
          </a:p>
        </p:txBody>
      </p:sp>
      <p:pic>
        <p:nvPicPr>
          <p:cNvPr id="2054" name="Picture 6" descr="This circle graphic shows the 100 most valuable brands globally in 2024."/>
          <p:cNvPicPr>
            <a:picLocks noChangeAspect="1" noChangeArrowheads="1"/>
          </p:cNvPicPr>
          <p:nvPr/>
        </p:nvPicPr>
        <p:blipFill rotWithShape="1">
          <a:blip r:embed="rId5">
            <a:extLst>
              <a:ext uri="{28A0092B-C50C-407E-A947-70E740481C1C}">
                <a14:useLocalDpi xmlns:a14="http://schemas.microsoft.com/office/drawing/2010/main" val="0"/>
              </a:ext>
            </a:extLst>
          </a:blip>
          <a:srcRect t="14607" b="6693"/>
          <a:stretch/>
        </p:blipFill>
        <p:spPr bwMode="auto">
          <a:xfrm>
            <a:off x="7691300" y="620061"/>
            <a:ext cx="4451716" cy="53865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774395" y="5949509"/>
            <a:ext cx="4318000" cy="307777"/>
          </a:xfrm>
          <a:prstGeom prst="rect">
            <a:avLst/>
          </a:prstGeom>
          <a:noFill/>
        </p:spPr>
        <p:txBody>
          <a:bodyPr wrap="square" rtlCol="0">
            <a:spAutoFit/>
          </a:bodyPr>
          <a:lstStyle/>
          <a:p>
            <a:r>
              <a:rPr lang="sv-SE" dirty="0" smtClean="0"/>
              <a:t>Source: </a:t>
            </a:r>
            <a:r>
              <a:rPr lang="sv-SE" dirty="0" err="1" smtClean="0"/>
              <a:t>VisualCapitalist</a:t>
            </a:r>
            <a:endParaRPr lang="sv-SE" dirty="0"/>
          </a:p>
        </p:txBody>
      </p:sp>
    </p:spTree>
    <p:extLst>
      <p:ext uri="{BB962C8B-B14F-4D97-AF65-F5344CB8AC3E}">
        <p14:creationId xmlns:p14="http://schemas.microsoft.com/office/powerpoint/2010/main" val="413183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DESPITE ALL THESE PROMISES </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39938" name="Picture 2" descr="https://aiindex.stanford.edu/wp-content/uploads/2023/03/fig_2.8.2_co2emissions_by_model-sca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311" y="982662"/>
            <a:ext cx="9459345" cy="502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713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DESPITE ALL THESE PROMISES </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40962" name="Picture 2" descr="https://aiindex.stanford.edu/wp-content/uploads/2023/04/fig_3.2.1_num_AI_incidents_controversies-sca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92" y="1081915"/>
            <a:ext cx="9020175" cy="47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361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241460" y="2622907"/>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More to come. </a:t>
            </a:r>
            <a:endParaRPr sz="2800" dirty="0"/>
          </a:p>
        </p:txBody>
      </p:sp>
      <p:sp>
        <p:nvSpPr>
          <p:cNvPr id="52" name="Google Shape;52;p2"/>
          <p:cNvSpPr txBox="1"/>
          <p:nvPr/>
        </p:nvSpPr>
        <p:spPr>
          <a:xfrm>
            <a:off x="3048811" y="6287442"/>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err="1">
                <a:solidFill>
                  <a:schemeClr val="lt1"/>
                </a:solidFill>
                <a:latin typeface="Calibri"/>
                <a:ea typeface="Calibri"/>
                <a:cs typeface="Calibri"/>
                <a:sym typeface="Calibri"/>
              </a:rPr>
              <a:t>VinuesaLab</a:t>
            </a:r>
            <a:r>
              <a:rPr lang="en-GB" sz="1400" dirty="0">
                <a:solidFill>
                  <a:schemeClr val="lt1"/>
                </a:solidFill>
                <a:latin typeface="Calibri"/>
                <a:ea typeface="Calibri"/>
                <a:cs typeface="Calibri"/>
                <a:sym typeface="Calibri"/>
              </a:rPr>
              <a:t> 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2" name="TextBox 1">
            <a:extLst>
              <a:ext uri="{FF2B5EF4-FFF2-40B4-BE49-F238E27FC236}">
                <a16:creationId xmlns:a16="http://schemas.microsoft.com/office/drawing/2014/main" id="{9E5ED4D7-AD09-69AB-F7C0-3A0C508FF293}"/>
              </a:ext>
            </a:extLst>
          </p:cNvPr>
          <p:cNvSpPr txBox="1"/>
          <p:nvPr/>
        </p:nvSpPr>
        <p:spPr>
          <a:xfrm>
            <a:off x="0"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EC83C7FE-FDC3-E763-23C2-19445CEE327D}"/>
              </a:ext>
            </a:extLst>
          </p:cNvPr>
          <p:cNvPicPr>
            <a:picLocks noChangeAspect="1"/>
          </p:cNvPicPr>
          <p:nvPr/>
        </p:nvPicPr>
        <p:blipFill>
          <a:blip r:embed="rId3"/>
          <a:stretch>
            <a:fillRect/>
          </a:stretch>
        </p:blipFill>
        <p:spPr>
          <a:xfrm>
            <a:off x="1106311" y="6270509"/>
            <a:ext cx="587022" cy="587022"/>
          </a:xfrm>
          <a:prstGeom prst="rect">
            <a:avLst/>
          </a:prstGeom>
        </p:spPr>
      </p:pic>
      <p:pic>
        <p:nvPicPr>
          <p:cNvPr id="43010" name="Picture 2" descr="Sandra Bullock Almost Played Neo In The Matr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350" y="22828"/>
            <a:ext cx="5200650" cy="62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641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93AECA-8A05-844D-558B-ED1DC0DE0FF8}"/>
              </a:ext>
            </a:extLst>
          </p:cNvPr>
          <p:cNvPicPr>
            <a:picLocks noChangeAspect="1"/>
          </p:cNvPicPr>
          <p:nvPr/>
        </p:nvPicPr>
        <p:blipFill>
          <a:blip r:embed="rId3"/>
          <a:stretch>
            <a:fillRect/>
          </a:stretch>
        </p:blipFill>
        <p:spPr>
          <a:xfrm>
            <a:off x="0" y="-28904"/>
            <a:ext cx="12244826" cy="6886904"/>
          </a:xfrm>
          <a:prstGeom prst="rect">
            <a:avLst/>
          </a:prstGeom>
        </p:spPr>
      </p:pic>
      <p:sp>
        <p:nvSpPr>
          <p:cNvPr id="7" name="Rectangle 6">
            <a:extLst>
              <a:ext uri="{FF2B5EF4-FFF2-40B4-BE49-F238E27FC236}">
                <a16:creationId xmlns:a16="http://schemas.microsoft.com/office/drawing/2014/main" id="{80A98FC2-18BA-A07D-57DF-C5ED495CB1C0}"/>
              </a:ext>
            </a:extLst>
          </p:cNvPr>
          <p:cNvSpPr/>
          <p:nvPr/>
        </p:nvSpPr>
        <p:spPr>
          <a:xfrm>
            <a:off x="3773213" y="2832753"/>
            <a:ext cx="4645573" cy="23593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accent1">
                    <a:lumMod val="50000"/>
                  </a:schemeClr>
                </a:solidFill>
              </a:rPr>
              <a:t>Thank </a:t>
            </a:r>
            <a:r>
              <a:rPr lang="it-IT" sz="2000" dirty="0" err="1">
                <a:solidFill>
                  <a:schemeClr val="accent1">
                    <a:lumMod val="50000"/>
                  </a:schemeClr>
                </a:solidFill>
              </a:rPr>
              <a:t>you</a:t>
            </a:r>
            <a:endParaRPr lang="it-IT" sz="2000" dirty="0">
              <a:solidFill>
                <a:schemeClr val="accent1">
                  <a:lumMod val="50000"/>
                </a:schemeClr>
              </a:solidFill>
            </a:endParaRPr>
          </a:p>
          <a:p>
            <a:pPr algn="ctr"/>
            <a:r>
              <a:rPr lang="it-IT" sz="2000" dirty="0">
                <a:solidFill>
                  <a:schemeClr val="accent1">
                    <a:lumMod val="50000"/>
                  </a:schemeClr>
                </a:solidFill>
                <a:hlinkClick r:id="rId4">
                  <a:extLst>
                    <a:ext uri="{A12FA001-AC4F-418D-AE19-62706E023703}">
                      <ahyp:hlinkClr xmlns="" xmlns:ahyp="http://schemas.microsoft.com/office/drawing/2018/hyperlinkcolor" val="tx"/>
                    </a:ext>
                  </a:extLst>
                </a:hlinkClick>
              </a:rPr>
              <a:t>larosa@kth.se</a:t>
            </a:r>
            <a:endParaRPr lang="it-IT" sz="2000" dirty="0">
              <a:solidFill>
                <a:schemeClr val="accent1">
                  <a:lumMod val="50000"/>
                </a:schemeClr>
              </a:solidFill>
            </a:endParaRPr>
          </a:p>
          <a:p>
            <a:pPr algn="ctr"/>
            <a:endParaRPr lang="it-IT" sz="2000" dirty="0">
              <a:solidFill>
                <a:schemeClr val="accent1">
                  <a:lumMod val="50000"/>
                </a:schemeClr>
              </a:solidFill>
            </a:endParaRPr>
          </a:p>
          <a:p>
            <a:pPr algn="ctr"/>
            <a:r>
              <a:rPr lang="it-IT" sz="2000" dirty="0">
                <a:solidFill>
                  <a:schemeClr val="accent1">
                    <a:lumMod val="50000"/>
                  </a:schemeClr>
                </a:solidFill>
              </a:rPr>
              <a:t>@FrancescaLaros1</a:t>
            </a:r>
          </a:p>
          <a:p>
            <a:pPr algn="ct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SIX DEGREES OF SEPARATION (or less?)</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9218" name="Picture 2" descr="facebook-global-domination-2008"/>
          <p:cNvPicPr>
            <a:picLocks noChangeAspect="1" noChangeArrowheads="1"/>
          </p:cNvPicPr>
          <p:nvPr/>
        </p:nvPicPr>
        <p:blipFill rotWithShape="1">
          <a:blip r:embed="rId4">
            <a:extLst>
              <a:ext uri="{28A0092B-C50C-407E-A947-70E740481C1C}">
                <a14:useLocalDpi xmlns:a14="http://schemas.microsoft.com/office/drawing/2010/main" val="0"/>
              </a:ext>
            </a:extLst>
          </a:blip>
          <a:srcRect l="1305" t="20315" r="1094" b="8029"/>
          <a:stretch/>
        </p:blipFill>
        <p:spPr bwMode="auto">
          <a:xfrm>
            <a:off x="141855" y="703159"/>
            <a:ext cx="5508501" cy="27467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acebook-global-domination-2012"/>
          <p:cNvPicPr>
            <a:picLocks noChangeAspect="1" noChangeArrowheads="1"/>
          </p:cNvPicPr>
          <p:nvPr/>
        </p:nvPicPr>
        <p:blipFill rotWithShape="1">
          <a:blip r:embed="rId5">
            <a:extLst>
              <a:ext uri="{28A0092B-C50C-407E-A947-70E740481C1C}">
                <a14:useLocalDpi xmlns:a14="http://schemas.microsoft.com/office/drawing/2010/main" val="0"/>
              </a:ext>
            </a:extLst>
          </a:blip>
          <a:srcRect l="2195" t="20839" r="1361" b="8813"/>
          <a:stretch/>
        </p:blipFill>
        <p:spPr bwMode="auto">
          <a:xfrm>
            <a:off x="6117125" y="694035"/>
            <a:ext cx="5544552" cy="27467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acebook-global-domination-2016"/>
          <p:cNvPicPr>
            <a:picLocks noChangeAspect="1" noChangeArrowheads="1"/>
          </p:cNvPicPr>
          <p:nvPr/>
        </p:nvPicPr>
        <p:blipFill rotWithShape="1">
          <a:blip r:embed="rId6">
            <a:extLst>
              <a:ext uri="{28A0092B-C50C-407E-A947-70E740481C1C}">
                <a14:useLocalDpi xmlns:a14="http://schemas.microsoft.com/office/drawing/2010/main" val="0"/>
              </a:ext>
            </a:extLst>
          </a:blip>
          <a:srcRect l="1750" t="21329" r="1250" b="8487"/>
          <a:stretch/>
        </p:blipFill>
        <p:spPr bwMode="auto">
          <a:xfrm>
            <a:off x="141855" y="3523315"/>
            <a:ext cx="5508501" cy="270692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facebook-global-domination-2020"/>
          <p:cNvPicPr>
            <a:picLocks noChangeAspect="1" noChangeArrowheads="1"/>
          </p:cNvPicPr>
          <p:nvPr/>
        </p:nvPicPr>
        <p:blipFill rotWithShape="1">
          <a:blip r:embed="rId7">
            <a:extLst>
              <a:ext uri="{28A0092B-C50C-407E-A947-70E740481C1C}">
                <a14:useLocalDpi xmlns:a14="http://schemas.microsoft.com/office/drawing/2010/main" val="0"/>
              </a:ext>
            </a:extLst>
          </a:blip>
          <a:srcRect l="1750" t="20675" r="1250" b="9141"/>
          <a:stretch/>
        </p:blipFill>
        <p:spPr bwMode="auto">
          <a:xfrm>
            <a:off x="6117124" y="3512500"/>
            <a:ext cx="5487853" cy="269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86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102003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A LOOK AT THE DATA</a:t>
            </a:r>
            <a:r>
              <a:rPr lang="sv-SE" sz="2800" dirty="0"/>
              <a:t/>
            </a:r>
            <a:br>
              <a:rPr lang="sv-SE" sz="2800" dirty="0"/>
            </a:br>
            <a:r>
              <a:rPr lang="sv-SE" sz="2400" i="1" dirty="0" err="1" smtClean="0"/>
              <a:t>Despite</a:t>
            </a:r>
            <a:r>
              <a:rPr lang="sv-SE" sz="2400" i="1" dirty="0" smtClean="0"/>
              <a:t> </a:t>
            </a:r>
            <a:r>
              <a:rPr lang="sv-SE" sz="2400" i="1" dirty="0" err="1" smtClean="0"/>
              <a:t>this</a:t>
            </a:r>
            <a:r>
              <a:rPr lang="sv-SE" sz="2400" i="1" dirty="0" smtClean="0"/>
              <a:t> </a:t>
            </a:r>
            <a:r>
              <a:rPr lang="sv-SE" sz="2400" i="1" dirty="0" err="1" smtClean="0"/>
              <a:t>permasive</a:t>
            </a:r>
            <a:r>
              <a:rPr lang="sv-SE" sz="2400" i="1" dirty="0" smtClean="0"/>
              <a:t> transformation……</a:t>
            </a:r>
            <a:endParaRPr sz="2400" i="1"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and </a:t>
            </a:r>
            <a:r>
              <a:rPr lang="en-GB" sz="1400" dirty="0">
                <a:solidFill>
                  <a:schemeClr val="lt1"/>
                </a:solidFill>
                <a:latin typeface="Calibri"/>
                <a:ea typeface="Calibri"/>
                <a:cs typeface="Calibri"/>
                <a:sym typeface="Calibri"/>
              </a:rPr>
              <a:t>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pic>
        <p:nvPicPr>
          <p:cNvPr id="12" name="Picture 11"/>
          <p:cNvPicPr>
            <a:picLocks noChangeAspect="1"/>
          </p:cNvPicPr>
          <p:nvPr/>
        </p:nvPicPr>
        <p:blipFill rotWithShape="1">
          <a:blip r:embed="rId4"/>
          <a:srcRect l="1665" t="28518" r="4084" b="21852"/>
          <a:stretch/>
        </p:blipFill>
        <p:spPr>
          <a:xfrm>
            <a:off x="141855" y="1611298"/>
            <a:ext cx="10485120" cy="3105672"/>
          </a:xfrm>
          <a:prstGeom prst="rect">
            <a:avLst/>
          </a:prstGeom>
        </p:spPr>
      </p:pic>
      <p:sp>
        <p:nvSpPr>
          <p:cNvPr id="13" name="Rectangle 12"/>
          <p:cNvSpPr/>
          <p:nvPr/>
        </p:nvSpPr>
        <p:spPr>
          <a:xfrm>
            <a:off x="274320" y="4863777"/>
            <a:ext cx="11628120" cy="738664"/>
          </a:xfrm>
          <a:prstGeom prst="rect">
            <a:avLst/>
          </a:prstGeom>
        </p:spPr>
        <p:txBody>
          <a:bodyPr wrap="square">
            <a:spAutoFit/>
          </a:bodyPr>
          <a:lstStyle/>
          <a:p>
            <a:r>
              <a:rPr lang="en-US" dirty="0">
                <a:solidFill>
                  <a:srgbClr val="515560"/>
                </a:solidFill>
                <a:latin typeface="arial" panose="020B0604020202020204" pitchFamily="34" charset="0"/>
              </a:rPr>
              <a:t>While nearly 90% of people in the EU use the internet at least once a week, only 54% had basic or above basic digital skills in </a:t>
            </a:r>
            <a:r>
              <a:rPr lang="en-US" dirty="0" smtClean="0">
                <a:solidFill>
                  <a:srgbClr val="515560"/>
                </a:solidFill>
                <a:latin typeface="arial" panose="020B0604020202020204" pitchFamily="34" charset="0"/>
              </a:rPr>
              <a:t>2021</a:t>
            </a:r>
          </a:p>
          <a:p>
            <a:endParaRPr lang="en-US" dirty="0">
              <a:solidFill>
                <a:srgbClr val="515560"/>
              </a:solidFill>
              <a:latin typeface="arial" panose="020B0604020202020204" pitchFamily="34" charset="0"/>
            </a:endParaRPr>
          </a:p>
          <a:p>
            <a:r>
              <a:rPr lang="en-US" dirty="0" smtClean="0">
                <a:solidFill>
                  <a:srgbClr val="515560"/>
                </a:solidFill>
                <a:latin typeface="arial" panose="020B0604020202020204" pitchFamily="34" charset="0"/>
              </a:rPr>
              <a:t>Source: Eurostat</a:t>
            </a:r>
            <a:endParaRPr lang="sv-SE"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102003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A LOOK AT THE DATA</a:t>
            </a:r>
            <a:r>
              <a:rPr lang="sv-SE" sz="2800" dirty="0"/>
              <a:t/>
            </a:r>
            <a:br>
              <a:rPr lang="sv-SE" sz="2800" dirty="0"/>
            </a:br>
            <a:r>
              <a:rPr lang="sv-SE" sz="2400" i="1" dirty="0" err="1" smtClean="0"/>
              <a:t>Despite</a:t>
            </a:r>
            <a:r>
              <a:rPr lang="sv-SE" sz="2400" i="1" dirty="0" smtClean="0"/>
              <a:t> </a:t>
            </a:r>
            <a:r>
              <a:rPr lang="sv-SE" sz="2400" i="1" dirty="0" err="1" smtClean="0"/>
              <a:t>this</a:t>
            </a:r>
            <a:r>
              <a:rPr lang="sv-SE" sz="2400" i="1" dirty="0" smtClean="0"/>
              <a:t> </a:t>
            </a:r>
            <a:r>
              <a:rPr lang="sv-SE" sz="2400" i="1" dirty="0" err="1" smtClean="0"/>
              <a:t>permasive</a:t>
            </a:r>
            <a:r>
              <a:rPr lang="sv-SE" sz="2400" i="1" dirty="0" smtClean="0"/>
              <a:t> transformation……</a:t>
            </a:r>
            <a:endParaRPr sz="2400" i="1"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and </a:t>
            </a:r>
            <a:r>
              <a:rPr lang="en-GB" sz="1400" dirty="0">
                <a:solidFill>
                  <a:schemeClr val="lt1"/>
                </a:solidFill>
                <a:latin typeface="Calibri"/>
                <a:ea typeface="Calibri"/>
                <a:cs typeface="Calibri"/>
                <a:sym typeface="Calibri"/>
              </a:rPr>
              <a:t>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
        <p:nvSpPr>
          <p:cNvPr id="13" name="Rectangle 12"/>
          <p:cNvSpPr/>
          <p:nvPr/>
        </p:nvSpPr>
        <p:spPr>
          <a:xfrm>
            <a:off x="274320" y="4863777"/>
            <a:ext cx="11628120" cy="1169551"/>
          </a:xfrm>
          <a:prstGeom prst="rect">
            <a:avLst/>
          </a:prstGeom>
        </p:spPr>
        <p:txBody>
          <a:bodyPr wrap="square">
            <a:spAutoFit/>
          </a:bodyPr>
          <a:lstStyle/>
          <a:p>
            <a:endParaRPr lang="en-US" dirty="0" smtClean="0"/>
          </a:p>
          <a:p>
            <a:r>
              <a:rPr lang="en-US" dirty="0" smtClean="0"/>
              <a:t>Only </a:t>
            </a:r>
            <a:r>
              <a:rPr lang="en-US" dirty="0"/>
              <a:t>4% of graduates in the EU are in the ICT </a:t>
            </a:r>
            <a:r>
              <a:rPr lang="en-US" dirty="0" smtClean="0"/>
              <a:t>field. </a:t>
            </a:r>
            <a:r>
              <a:rPr lang="en-US" dirty="0"/>
              <a:t>The proportion of graduates in ICT was highest in Estonia (10%) and Ireland (8%), in contrast to 2% in Italy and 3% in Portugal, Belgium and Cyprus</a:t>
            </a:r>
            <a:r>
              <a:rPr lang="en-US" dirty="0" smtClean="0"/>
              <a:t>. </a:t>
            </a:r>
            <a:r>
              <a:rPr lang="en-US" dirty="0"/>
              <a:t>ICT specialists make up nearly 5% of the EU's </a:t>
            </a:r>
            <a:r>
              <a:rPr lang="en-US" dirty="0" smtClean="0"/>
              <a:t>workforce.</a:t>
            </a:r>
          </a:p>
          <a:p>
            <a:endParaRPr lang="en-US" dirty="0"/>
          </a:p>
          <a:p>
            <a:r>
              <a:rPr lang="en-US" dirty="0" smtClean="0"/>
              <a:t>Source: Eurostat</a:t>
            </a:r>
            <a:endParaRPr lang="en-US" dirty="0"/>
          </a:p>
        </p:txBody>
      </p:sp>
      <p:pic>
        <p:nvPicPr>
          <p:cNvPr id="2" name="Picture 1"/>
          <p:cNvPicPr>
            <a:picLocks noChangeAspect="1"/>
          </p:cNvPicPr>
          <p:nvPr/>
        </p:nvPicPr>
        <p:blipFill rotWithShape="1">
          <a:blip r:embed="rId4"/>
          <a:srcRect l="3125" t="28704" r="5104" b="13704"/>
          <a:stretch/>
        </p:blipFill>
        <p:spPr>
          <a:xfrm>
            <a:off x="1116320" y="1447578"/>
            <a:ext cx="9677400" cy="3416199"/>
          </a:xfrm>
          <a:prstGeom prst="rect">
            <a:avLst/>
          </a:prstGeom>
        </p:spPr>
      </p:pic>
    </p:spTree>
    <p:extLst>
      <p:ext uri="{BB962C8B-B14F-4D97-AF65-F5344CB8AC3E}">
        <p14:creationId xmlns:p14="http://schemas.microsoft.com/office/powerpoint/2010/main" val="1602739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41855" y="182848"/>
            <a:ext cx="11950540" cy="52031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2800"/>
              <a:buFont typeface="Arial Black"/>
              <a:buNone/>
            </a:pPr>
            <a:r>
              <a:rPr lang="it-IT" sz="2800" dirty="0" smtClean="0"/>
              <a:t>FROM DEVELOPMENT TO SUSTAINABILITY</a:t>
            </a:r>
            <a:endParaRPr sz="2800" dirty="0"/>
          </a:p>
        </p:txBody>
      </p:sp>
      <p:sp>
        <p:nvSpPr>
          <p:cNvPr id="52" name="Google Shape;52;p2"/>
          <p:cNvSpPr txBox="1"/>
          <p:nvPr/>
        </p:nvSpPr>
        <p:spPr>
          <a:xfrm>
            <a:off x="3103164" y="6270509"/>
            <a:ext cx="6094378" cy="6083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GB" sz="1400" b="1" dirty="0">
                <a:solidFill>
                  <a:schemeClr val="lt1"/>
                </a:solidFill>
                <a:latin typeface="Calibri"/>
                <a:ea typeface="Calibri"/>
                <a:cs typeface="Calibri"/>
                <a:sym typeface="Calibri"/>
              </a:rPr>
              <a:t>Francesca Larosa</a:t>
            </a:r>
            <a:r>
              <a:rPr lang="en-GB" sz="1400" dirty="0">
                <a:solidFill>
                  <a:schemeClr val="lt1"/>
                </a:solidFill>
                <a:latin typeface="Calibri"/>
                <a:ea typeface="Calibri"/>
                <a:cs typeface="Calibri"/>
                <a:sym typeface="Calibri"/>
              </a:rPr>
              <a:t>, </a:t>
            </a:r>
            <a:r>
              <a:rPr lang="en-GB" sz="1400" dirty="0" smtClean="0">
                <a:solidFill>
                  <a:schemeClr val="lt1"/>
                </a:solidFill>
                <a:latin typeface="Calibri"/>
                <a:ea typeface="Calibri"/>
                <a:cs typeface="Calibri"/>
                <a:sym typeface="Calibri"/>
              </a:rPr>
              <a:t>FLOW </a:t>
            </a:r>
            <a:r>
              <a:rPr lang="en-GB" sz="1400" dirty="0">
                <a:solidFill>
                  <a:schemeClr val="lt1"/>
                </a:solidFill>
                <a:latin typeface="Calibri"/>
                <a:ea typeface="Calibri"/>
                <a:cs typeface="Calibri"/>
                <a:sym typeface="Calibri"/>
              </a:rPr>
              <a:t>and KTH Climate Action Centre</a:t>
            </a:r>
            <a:endParaRPr dirty="0"/>
          </a:p>
          <a:p>
            <a:pPr marL="0" marR="0" lvl="0" indent="0" algn="ctr" rtl="0">
              <a:lnSpc>
                <a:spcPct val="90000"/>
              </a:lnSpc>
              <a:spcBef>
                <a:spcPts val="1000"/>
              </a:spcBef>
              <a:spcAft>
                <a:spcPts val="0"/>
              </a:spcAft>
              <a:buClr>
                <a:schemeClr val="lt1"/>
              </a:buClr>
              <a:buSzPts val="1400"/>
              <a:buFont typeface="Arial"/>
              <a:buNone/>
            </a:pPr>
            <a:r>
              <a:rPr lang="it-IT" sz="1400" b="1" i="1" u="none" strike="noStrike" cap="none" dirty="0">
                <a:solidFill>
                  <a:schemeClr val="lt1"/>
                </a:solidFill>
                <a:latin typeface="Calibri"/>
                <a:ea typeface="Calibri"/>
                <a:cs typeface="Calibri"/>
                <a:sym typeface="Calibri"/>
              </a:rPr>
              <a:t>Email</a:t>
            </a:r>
            <a:r>
              <a:rPr lang="it-IT" sz="1100" b="1" i="1" u="none" strike="noStrike" cap="none" dirty="0">
                <a:solidFill>
                  <a:schemeClr val="lt1"/>
                </a:solidFill>
                <a:latin typeface="Calibri"/>
                <a:ea typeface="Calibri"/>
                <a:cs typeface="Calibri"/>
                <a:sym typeface="Calibri"/>
              </a:rPr>
              <a:t>: </a:t>
            </a:r>
            <a:r>
              <a:rPr lang="it-IT" b="1" i="1" dirty="0">
                <a:solidFill>
                  <a:schemeClr val="lt1"/>
                </a:solidFill>
                <a:latin typeface="Calibri"/>
                <a:ea typeface="Calibri"/>
                <a:cs typeface="Calibri"/>
                <a:sym typeface="Calibri"/>
              </a:rPr>
              <a:t>larosa@kth.se</a:t>
            </a:r>
            <a:endParaRPr sz="1800" b="1" u="none" strike="noStrike" cap="none" dirty="0">
              <a:solidFill>
                <a:schemeClr val="lt1"/>
              </a:solidFill>
              <a:latin typeface="Calibri"/>
              <a:ea typeface="Calibri"/>
              <a:cs typeface="Calibri"/>
              <a:sym typeface="Calibri"/>
            </a:endParaRPr>
          </a:p>
        </p:txBody>
      </p:sp>
      <p:sp>
        <p:nvSpPr>
          <p:cNvPr id="6" name="Content Placeholder 2">
            <a:extLst>
              <a:ext uri="{FF2B5EF4-FFF2-40B4-BE49-F238E27FC236}">
                <a16:creationId xmlns:a16="http://schemas.microsoft.com/office/drawing/2014/main" id="{891A10CA-4633-C6A5-673D-463A327489F5}"/>
              </a:ext>
            </a:extLst>
          </p:cNvPr>
          <p:cNvSpPr txBox="1">
            <a:spLocks/>
          </p:cNvSpPr>
          <p:nvPr/>
        </p:nvSpPr>
        <p:spPr>
          <a:xfrm>
            <a:off x="141855" y="703159"/>
            <a:ext cx="11592945" cy="5039605"/>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tx1">
                    <a:lumMod val="75000"/>
                    <a:lumOff val="25000"/>
                  </a:schemeClr>
                </a:solidFill>
                <a:latin typeface="Lato Light"/>
              </a:rPr>
              <a:t>The history of digitalization sparks from three human abilities: </a:t>
            </a:r>
            <a:r>
              <a:rPr lang="en-US" sz="2400" b="1" dirty="0" smtClean="0">
                <a:solidFill>
                  <a:schemeClr val="tx1">
                    <a:lumMod val="75000"/>
                    <a:lumOff val="25000"/>
                  </a:schemeClr>
                </a:solidFill>
                <a:latin typeface="Lato Light"/>
              </a:rPr>
              <a:t>discover, understand and communicate </a:t>
            </a:r>
            <a:r>
              <a:rPr lang="en-US" sz="2400" dirty="0" smtClean="0">
                <a:solidFill>
                  <a:schemeClr val="tx1">
                    <a:lumMod val="75000"/>
                    <a:lumOff val="25000"/>
                  </a:schemeClr>
                </a:solidFill>
                <a:latin typeface="Lato Light"/>
              </a:rPr>
              <a:t>(curiosity, analysis and socialization).</a:t>
            </a:r>
          </a:p>
          <a:p>
            <a:endParaRPr lang="en-US" sz="2400" b="1" dirty="0">
              <a:solidFill>
                <a:schemeClr val="tx1">
                  <a:lumMod val="75000"/>
                  <a:lumOff val="25000"/>
                </a:schemeClr>
              </a:solidFill>
              <a:latin typeface="Lato Light"/>
            </a:endParaRPr>
          </a:p>
          <a:p>
            <a:r>
              <a:rPr lang="en-US" sz="2400" dirty="0">
                <a:solidFill>
                  <a:schemeClr val="tx1">
                    <a:lumMod val="75000"/>
                    <a:lumOff val="25000"/>
                  </a:schemeClr>
                </a:solidFill>
                <a:latin typeface="Lato Light"/>
              </a:rPr>
              <a:t>For thousands of years, the quickest method of sending complex messages over long distances was with a courier on horseback</a:t>
            </a:r>
            <a:r>
              <a:rPr lang="en-US" sz="2400" dirty="0" smtClean="0">
                <a:solidFill>
                  <a:schemeClr val="tx1">
                    <a:lumMod val="75000"/>
                    <a:lumOff val="25000"/>
                  </a:schemeClr>
                </a:solidFill>
                <a:latin typeface="Lato Light"/>
              </a:rPr>
              <a:t>. </a:t>
            </a:r>
            <a:r>
              <a:rPr lang="en-US" sz="2400" dirty="0">
                <a:solidFill>
                  <a:schemeClr val="tx1">
                    <a:lumMod val="75000"/>
                    <a:lumOff val="25000"/>
                  </a:schemeClr>
                </a:solidFill>
                <a:latin typeface="Lato Light"/>
              </a:rPr>
              <a:t>The electricity came. </a:t>
            </a:r>
            <a:r>
              <a:rPr lang="en-US" sz="2400" dirty="0" smtClean="0">
                <a:solidFill>
                  <a:schemeClr val="tx1">
                    <a:lumMod val="75000"/>
                    <a:lumOff val="25000"/>
                  </a:schemeClr>
                </a:solidFill>
                <a:latin typeface="Lato Light"/>
              </a:rPr>
              <a:t>In </a:t>
            </a:r>
            <a:r>
              <a:rPr lang="en-US" sz="2400" b="1" dirty="0">
                <a:solidFill>
                  <a:schemeClr val="tx1">
                    <a:lumMod val="75000"/>
                    <a:lumOff val="25000"/>
                  </a:schemeClr>
                </a:solidFill>
                <a:latin typeface="Lato Light"/>
              </a:rPr>
              <a:t>1839</a:t>
            </a:r>
            <a:r>
              <a:rPr lang="en-US" sz="2400" dirty="0">
                <a:solidFill>
                  <a:schemeClr val="tx1">
                    <a:lumMod val="75000"/>
                    <a:lumOff val="25000"/>
                  </a:schemeClr>
                </a:solidFill>
                <a:latin typeface="Lato Light"/>
              </a:rPr>
              <a:t>, the world’s </a:t>
            </a:r>
            <a:r>
              <a:rPr lang="en-US" sz="2400" u="sng" dirty="0">
                <a:solidFill>
                  <a:schemeClr val="tx1">
                    <a:lumMod val="75000"/>
                    <a:lumOff val="25000"/>
                  </a:schemeClr>
                </a:solidFill>
                <a:latin typeface="Lato Light"/>
              </a:rPr>
              <a:t>first commercial telegraph service </a:t>
            </a:r>
            <a:r>
              <a:rPr lang="en-US" sz="2400" dirty="0">
                <a:solidFill>
                  <a:schemeClr val="tx1">
                    <a:lumMod val="75000"/>
                    <a:lumOff val="25000"/>
                  </a:schemeClr>
                </a:solidFill>
                <a:latin typeface="Lato Light"/>
              </a:rPr>
              <a:t>opened in London with a system created by Charles </a:t>
            </a:r>
            <a:r>
              <a:rPr lang="en-US" sz="2400" dirty="0" err="1">
                <a:solidFill>
                  <a:schemeClr val="tx1">
                    <a:lumMod val="75000"/>
                    <a:lumOff val="25000"/>
                  </a:schemeClr>
                </a:solidFill>
                <a:latin typeface="Lato Light"/>
              </a:rPr>
              <a:t>Whe</a:t>
            </a:r>
            <a:r>
              <a:rPr lang="en-US" sz="2400" dirty="0">
                <a:solidFill>
                  <a:schemeClr val="tx1">
                    <a:lumMod val="75000"/>
                    <a:lumOff val="25000"/>
                  </a:schemeClr>
                </a:solidFill>
                <a:latin typeface="Lato Light"/>
              </a:rPr>
              <a:t>​</a:t>
            </a:r>
            <a:r>
              <a:rPr lang="en-US" sz="2400" dirty="0" err="1">
                <a:solidFill>
                  <a:schemeClr val="tx1">
                    <a:lumMod val="75000"/>
                    <a:lumOff val="25000"/>
                  </a:schemeClr>
                </a:solidFill>
                <a:latin typeface="Lato Light"/>
              </a:rPr>
              <a:t>atstone</a:t>
            </a:r>
            <a:r>
              <a:rPr lang="en-US" sz="2400" dirty="0">
                <a:solidFill>
                  <a:schemeClr val="tx1">
                    <a:lumMod val="75000"/>
                    <a:lumOff val="25000"/>
                  </a:schemeClr>
                </a:solidFill>
                <a:latin typeface="Lato Light"/>
              </a:rPr>
              <a:t>. In the United States, Samuel Morse used the new Morse code to send his </a:t>
            </a:r>
            <a:r>
              <a:rPr lang="en-US" sz="2400" u="sng" dirty="0">
                <a:solidFill>
                  <a:schemeClr val="tx1">
                    <a:lumMod val="75000"/>
                    <a:lumOff val="25000"/>
                  </a:schemeClr>
                </a:solidFill>
                <a:latin typeface="Lato Light"/>
              </a:rPr>
              <a:t>first telegraph </a:t>
            </a:r>
            <a:r>
              <a:rPr lang="en-US" sz="2400" dirty="0">
                <a:solidFill>
                  <a:schemeClr val="tx1">
                    <a:lumMod val="75000"/>
                    <a:lumOff val="25000"/>
                  </a:schemeClr>
                </a:solidFill>
                <a:latin typeface="Lato Light"/>
              </a:rPr>
              <a:t>message in </a:t>
            </a:r>
            <a:r>
              <a:rPr lang="en-US" sz="2400" b="1" dirty="0">
                <a:solidFill>
                  <a:schemeClr val="tx1">
                    <a:lumMod val="75000"/>
                    <a:lumOff val="25000"/>
                  </a:schemeClr>
                </a:solidFill>
                <a:latin typeface="Lato Light"/>
              </a:rPr>
              <a:t>1844.</a:t>
            </a:r>
            <a:r>
              <a:rPr lang="en-US" sz="2400" dirty="0">
                <a:solidFill>
                  <a:schemeClr val="tx1">
                    <a:lumMod val="75000"/>
                    <a:lumOff val="25000"/>
                  </a:schemeClr>
                </a:solidFill>
                <a:latin typeface="Lato Light"/>
              </a:rPr>
              <a:t> Already </a:t>
            </a:r>
            <a:r>
              <a:rPr lang="en-US" sz="2400" b="1" dirty="0">
                <a:solidFill>
                  <a:schemeClr val="tx1">
                    <a:lumMod val="75000"/>
                    <a:lumOff val="25000"/>
                  </a:schemeClr>
                </a:solidFill>
                <a:latin typeface="Lato Light"/>
              </a:rPr>
              <a:t>in 1843</a:t>
            </a:r>
            <a:r>
              <a:rPr lang="en-US" sz="2400" dirty="0">
                <a:solidFill>
                  <a:schemeClr val="tx1">
                    <a:lumMod val="75000"/>
                    <a:lumOff val="25000"/>
                  </a:schemeClr>
                </a:solidFill>
                <a:latin typeface="Lato Light"/>
              </a:rPr>
              <a:t>, a precursor of the </a:t>
            </a:r>
            <a:r>
              <a:rPr lang="en-US" sz="2400" u="sng" dirty="0">
                <a:solidFill>
                  <a:schemeClr val="tx1">
                    <a:lumMod val="75000"/>
                    <a:lumOff val="25000"/>
                  </a:schemeClr>
                </a:solidFill>
                <a:latin typeface="Lato Light"/>
              </a:rPr>
              <a:t>fax ma​chine </a:t>
            </a:r>
            <a:r>
              <a:rPr lang="en-US" sz="2400" dirty="0">
                <a:solidFill>
                  <a:schemeClr val="tx1">
                    <a:lumMod val="75000"/>
                    <a:lumOff val="25000"/>
                  </a:schemeClr>
                </a:solidFill>
                <a:latin typeface="Lato Light"/>
              </a:rPr>
              <a:t>for transmitting images had been patented in the United Kingdom by Alexander Bain.</a:t>
            </a:r>
            <a:r>
              <a:rPr lang="en-US" sz="2400" dirty="0" smtClean="0">
                <a:solidFill>
                  <a:schemeClr val="tx1">
                    <a:lumMod val="75000"/>
                    <a:lumOff val="25000"/>
                  </a:schemeClr>
                </a:solidFill>
                <a:latin typeface="Lato Light"/>
              </a:rPr>
              <a:t>​</a:t>
            </a:r>
          </a:p>
          <a:p>
            <a:endParaRPr lang="en-US" sz="2400" dirty="0">
              <a:solidFill>
                <a:schemeClr val="tx1">
                  <a:lumMod val="75000"/>
                  <a:lumOff val="25000"/>
                </a:schemeClr>
              </a:solidFill>
              <a:latin typeface="Lato Light"/>
            </a:endParaRPr>
          </a:p>
          <a:p>
            <a:r>
              <a:rPr lang="en-US" sz="2400" dirty="0">
                <a:solidFill>
                  <a:schemeClr val="tx1">
                    <a:lumMod val="75000"/>
                    <a:lumOff val="25000"/>
                  </a:schemeClr>
                </a:solidFill>
                <a:latin typeface="Lato Light"/>
              </a:rPr>
              <a:t>In 1858, the first transatlantic telegraph cable was laid. But there was a problem. Where lines crossed national borders, messages had to be stopped and translated into the particular system of the next </a:t>
            </a:r>
            <a:r>
              <a:rPr lang="en-US" sz="2400" dirty="0" err="1">
                <a:solidFill>
                  <a:schemeClr val="tx1">
                    <a:lumMod val="75000"/>
                    <a:lumOff val="25000"/>
                  </a:schemeClr>
                </a:solidFill>
                <a:latin typeface="Lato Light"/>
              </a:rPr>
              <a:t>jurisdiction.To</a:t>
            </a:r>
            <a:r>
              <a:rPr lang="en-US" sz="2400" dirty="0">
                <a:solidFill>
                  <a:schemeClr val="tx1">
                    <a:lumMod val="75000"/>
                    <a:lumOff val="25000"/>
                  </a:schemeClr>
                </a:solidFill>
                <a:latin typeface="Lato Light"/>
              </a:rPr>
              <a:t> simplify matters, regional agreements began to be forged, and in Europe, representatives of 20 States gathered in Paris at an International Telegraph Conference to find ways to overcome barriers and make services more efficient. </a:t>
            </a:r>
            <a:endParaRPr lang="en-US" sz="2400" dirty="0" smtClean="0">
              <a:solidFill>
                <a:schemeClr val="tx1">
                  <a:lumMod val="75000"/>
                  <a:lumOff val="25000"/>
                </a:schemeClr>
              </a:solidFill>
              <a:latin typeface="Lato Light"/>
            </a:endParaRPr>
          </a:p>
          <a:p>
            <a:endParaRPr lang="en-US" sz="2400" dirty="0">
              <a:solidFill>
                <a:schemeClr val="tx1">
                  <a:lumMod val="75000"/>
                  <a:lumOff val="25000"/>
                </a:schemeClr>
              </a:solidFill>
              <a:latin typeface="Lato Light"/>
            </a:endParaRPr>
          </a:p>
        </p:txBody>
      </p:sp>
      <p:sp>
        <p:nvSpPr>
          <p:cNvPr id="8" name="TextBox 7">
            <a:extLst>
              <a:ext uri="{FF2B5EF4-FFF2-40B4-BE49-F238E27FC236}">
                <a16:creationId xmlns:a16="http://schemas.microsoft.com/office/drawing/2014/main" id="{AA08CEF0-89D9-3A47-B274-6CA317143025}"/>
              </a:ext>
            </a:extLst>
          </p:cNvPr>
          <p:cNvSpPr txBox="1"/>
          <p:nvPr/>
        </p:nvSpPr>
        <p:spPr>
          <a:xfrm>
            <a:off x="10498667" y="6270509"/>
            <a:ext cx="1693333" cy="587491"/>
          </a:xfrm>
          <a:prstGeom prst="rect">
            <a:avLst/>
          </a:prstGeom>
          <a:solidFill>
            <a:schemeClr val="accent1">
              <a:lumMod val="75000"/>
            </a:schemeClr>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364353B0-B903-110F-18AD-97977AE52E95}"/>
              </a:ext>
            </a:extLst>
          </p:cNvPr>
          <p:cNvPicPr>
            <a:picLocks noChangeAspect="1"/>
          </p:cNvPicPr>
          <p:nvPr/>
        </p:nvPicPr>
        <p:blipFill>
          <a:blip r:embed="rId3"/>
          <a:stretch>
            <a:fillRect/>
          </a:stretch>
        </p:blipFill>
        <p:spPr>
          <a:xfrm>
            <a:off x="11604978" y="6270978"/>
            <a:ext cx="587022" cy="587022"/>
          </a:xfrm>
          <a:prstGeom prst="rect">
            <a:avLst/>
          </a:prstGeom>
        </p:spPr>
      </p:pic>
      <p:sp>
        <p:nvSpPr>
          <p:cNvPr id="10" name="TextBox 9">
            <a:extLst>
              <a:ext uri="{FF2B5EF4-FFF2-40B4-BE49-F238E27FC236}">
                <a16:creationId xmlns:a16="http://schemas.microsoft.com/office/drawing/2014/main" id="{9E14D766-3C41-899D-E27C-8C0A207EC909}"/>
              </a:ext>
            </a:extLst>
          </p:cNvPr>
          <p:cNvSpPr txBox="1"/>
          <p:nvPr/>
        </p:nvSpPr>
        <p:spPr>
          <a:xfrm>
            <a:off x="10009" y="6270040"/>
            <a:ext cx="1693333" cy="587491"/>
          </a:xfrm>
          <a:prstGeom prst="rect">
            <a:avLst/>
          </a:prstGeom>
          <a:solidFill>
            <a:schemeClr val="accent1">
              <a:lumMod val="75000"/>
            </a:schemeClr>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F43FDF01-7968-CB0F-D2F8-099184D53C87}"/>
              </a:ext>
            </a:extLst>
          </p:cNvPr>
          <p:cNvPicPr>
            <a:picLocks noChangeAspect="1"/>
          </p:cNvPicPr>
          <p:nvPr/>
        </p:nvPicPr>
        <p:blipFill>
          <a:blip r:embed="rId3"/>
          <a:stretch>
            <a:fillRect/>
          </a:stretch>
        </p:blipFill>
        <p:spPr>
          <a:xfrm>
            <a:off x="1116320" y="6270509"/>
            <a:ext cx="587022" cy="587022"/>
          </a:xfrm>
          <a:prstGeom prst="rect">
            <a:avLst/>
          </a:prstGeom>
        </p:spPr>
      </p:pic>
    </p:spTree>
    <p:extLst>
      <p:ext uri="{BB962C8B-B14F-4D97-AF65-F5344CB8AC3E}">
        <p14:creationId xmlns:p14="http://schemas.microsoft.com/office/powerpoint/2010/main" val="1759164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sonalizza struttura">
  <a:themeElements>
    <a:clrScheme name="CMCC_Palette_def">
      <a:dk1>
        <a:srgbClr val="000000"/>
      </a:dk1>
      <a:lt1>
        <a:srgbClr val="FFFFFF"/>
      </a:lt1>
      <a:dk2>
        <a:srgbClr val="44546A"/>
      </a:dk2>
      <a:lt2>
        <a:srgbClr val="E7E6E6"/>
      </a:lt2>
      <a:accent1>
        <a:srgbClr val="285FA9"/>
      </a:accent1>
      <a:accent2>
        <a:srgbClr val="0A2A51"/>
      </a:accent2>
      <a:accent3>
        <a:srgbClr val="F9F9F9"/>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CMCC_Palette">
      <a:dk1>
        <a:srgbClr val="000000"/>
      </a:dk1>
      <a:lt1>
        <a:srgbClr val="FFFFFF"/>
      </a:lt1>
      <a:dk2>
        <a:srgbClr val="44546A"/>
      </a:dk2>
      <a:lt2>
        <a:srgbClr val="E7E6E6"/>
      </a:lt2>
      <a:accent1>
        <a:srgbClr val="285FA9"/>
      </a:accent1>
      <a:accent2>
        <a:srgbClr val="123868"/>
      </a:accent2>
      <a:accent3>
        <a:srgbClr val="F9F9F9"/>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ersonalizza struttur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2957</TotalTime>
  <Words>3982</Words>
  <Application>Microsoft Office PowerPoint</Application>
  <PresentationFormat>Widescreen</PresentationFormat>
  <Paragraphs>414</Paragraphs>
  <Slides>53</Slides>
  <Notes>52</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53</vt:i4>
      </vt:variant>
    </vt:vector>
  </HeadingPairs>
  <TitlesOfParts>
    <vt:vector size="66" baseType="lpstr">
      <vt:lpstr>inherit</vt:lpstr>
      <vt:lpstr>Arial Black</vt:lpstr>
      <vt:lpstr>Arial</vt:lpstr>
      <vt:lpstr>Calibri</vt:lpstr>
      <vt:lpstr>Century Gothic</vt:lpstr>
      <vt:lpstr>Lato Light</vt:lpstr>
      <vt:lpstr>Arial</vt:lpstr>
      <vt:lpstr>Yantramanav</vt:lpstr>
      <vt:lpstr>ipccsans</vt:lpstr>
      <vt:lpstr>Poppins</vt:lpstr>
      <vt:lpstr>Personalizza struttura</vt:lpstr>
      <vt:lpstr>Tema di Office</vt:lpstr>
      <vt:lpstr>1_Personalizza struttura</vt:lpstr>
      <vt:lpstr> A journey across the digitalised economy: from networks to AI to advance sustainability</vt:lpstr>
      <vt:lpstr>OUTLINE</vt:lpstr>
      <vt:lpstr>FROM DIGITAL TO DIGITALISED</vt:lpstr>
      <vt:lpstr>FROM DIGITAL TO DIGITALISED</vt:lpstr>
      <vt:lpstr>FROM DIGITAL TO DIGITALISED</vt:lpstr>
      <vt:lpstr>SIX DEGREES OF SEPARATION (or less?)</vt:lpstr>
      <vt:lpstr>A LOOK AT THE DATA Despite this permasive transformation……</vt:lpstr>
      <vt:lpstr>A LOOK AT THE DATA Despite this permasive transformation……</vt:lpstr>
      <vt:lpstr>FROM DEVELOPMENT TO SUSTAINABILITY</vt:lpstr>
      <vt:lpstr>FROM DEVELOPMENT TO SUSTAINABILITY</vt:lpstr>
      <vt:lpstr>FROM DEVELOPMENT TO SUSTAINABILITY</vt:lpstr>
      <vt:lpstr>FROM DEVELOPMENT TO SUSTAINABILITY</vt:lpstr>
      <vt:lpstr>THE SDGS: WHERE DOES TECHNOLOGY ENTER THIS PICTURE?</vt:lpstr>
      <vt:lpstr>THE SDGS: WHERE DOES TECHNOLOGY ENTER THIS PICTURE?</vt:lpstr>
      <vt:lpstr>THE SDGS: WHERE DOES TECHNOLOGY ENTER THIS PICTURE?</vt:lpstr>
      <vt:lpstr>THE SDGS: WHERE DOES TECHNOLOGY ENTER THIS PICTURE?</vt:lpstr>
      <vt:lpstr>THE SDGS: WHERE DOES TECHNOLOGY ENTER THIS PICTURE?</vt:lpstr>
      <vt:lpstr>THE SDGS: WHERE DOES TECHNOLOGY ENTER THIS PICTURE?</vt:lpstr>
      <vt:lpstr>THE SDGS: WHERE DOES TECHNOLOGY ENTER THIS PICTURE?</vt:lpstr>
      <vt:lpstr>THE SDGS: WHERE DOES TECHNOLOGY ENTER THIS PICTURE?</vt:lpstr>
      <vt:lpstr>THE SDGS: WHERE DOES TECHNOLOGY ENTER THIS PICTURE?</vt:lpstr>
      <vt:lpstr>A LOOK AT THE DATA Are we all connected?</vt:lpstr>
      <vt:lpstr>A LOOK AT DATA Are we all accessing digital technologies?</vt:lpstr>
      <vt:lpstr>ENABLING THE TWIN TRANSITION</vt:lpstr>
      <vt:lpstr>UNDERSTANDING THE IMPLICATIONS OF THE TWIN TRANSITION</vt:lpstr>
      <vt:lpstr>WHERE ARE WE NOW</vt:lpstr>
      <vt:lpstr>WHERE ARE WE GOING</vt:lpstr>
      <vt:lpstr>WHERE WILL WE BE</vt:lpstr>
      <vt:lpstr>The AI hype</vt:lpstr>
      <vt:lpstr>What is AI?</vt:lpstr>
      <vt:lpstr>What is AI?</vt:lpstr>
      <vt:lpstr>What is AI?</vt:lpstr>
      <vt:lpstr>What is AI?</vt:lpstr>
      <vt:lpstr>The AI economy</vt:lpstr>
      <vt:lpstr>The AI capabilities: a non-exhaustive overview</vt:lpstr>
      <vt:lpstr>An example of the potentialities of AI capabilities: Medicine</vt:lpstr>
      <vt:lpstr>The AI capabilities</vt:lpstr>
      <vt:lpstr>Setting the problem</vt:lpstr>
      <vt:lpstr>What the science says</vt:lpstr>
      <vt:lpstr>Climate-society feedback loops</vt:lpstr>
      <vt:lpstr>What can ML and AI do for the climate</vt:lpstr>
      <vt:lpstr>PowerPoint Presentation</vt:lpstr>
      <vt:lpstr>What can Machine Learning and AI do for the climate</vt:lpstr>
      <vt:lpstr>PowerPoint Presentation</vt:lpstr>
      <vt:lpstr>What can Machine Learning and AI do for the climate</vt:lpstr>
      <vt:lpstr>PowerPoint Presentation</vt:lpstr>
      <vt:lpstr>AI for policy</vt:lpstr>
      <vt:lpstr>AI as enabler of sustainability goals: obvious?</vt:lpstr>
      <vt:lpstr>Can we use LLMs instead of experts? </vt:lpstr>
      <vt:lpstr>DESPITE ALL THESE PROMISES </vt:lpstr>
      <vt:lpstr>DESPITE ALL THESE PROMISES </vt:lpstr>
      <vt:lpstr>More to come.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machine learning approach for measuring the research-action gap in innovation for climate change in Europe</dc:title>
  <dc:creator>lorenzo tarricone</dc:creator>
  <cp:lastModifiedBy>Francesca Larosa</cp:lastModifiedBy>
  <cp:revision>62</cp:revision>
  <dcterms:created xsi:type="dcterms:W3CDTF">2022-01-26T13:22:41Z</dcterms:created>
  <dcterms:modified xsi:type="dcterms:W3CDTF">2024-02-21T17:25:19Z</dcterms:modified>
</cp:coreProperties>
</file>